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4"/>
  </p:notesMasterIdLst>
  <p:handoutMasterIdLst>
    <p:handoutMasterId r:id="rId95"/>
  </p:handoutMasterIdLst>
  <p:sldIdLst>
    <p:sldId id="2476" r:id="rId2"/>
    <p:sldId id="2468" r:id="rId3"/>
    <p:sldId id="2455" r:id="rId4"/>
    <p:sldId id="1072" r:id="rId5"/>
    <p:sldId id="2519" r:id="rId6"/>
    <p:sldId id="2564" r:id="rId7"/>
    <p:sldId id="2565" r:id="rId8"/>
    <p:sldId id="2100" r:id="rId9"/>
    <p:sldId id="2101" r:id="rId10"/>
    <p:sldId id="2566" r:id="rId11"/>
    <p:sldId id="2567" r:id="rId12"/>
    <p:sldId id="2568" r:id="rId13"/>
    <p:sldId id="2569" r:id="rId14"/>
    <p:sldId id="2524" r:id="rId15"/>
    <p:sldId id="2570" r:id="rId16"/>
    <p:sldId id="2525" r:id="rId17"/>
    <p:sldId id="2571" r:id="rId18"/>
    <p:sldId id="2487" r:id="rId19"/>
    <p:sldId id="2208" r:id="rId20"/>
    <p:sldId id="2572" r:id="rId21"/>
    <p:sldId id="2531" r:id="rId22"/>
    <p:sldId id="2210" r:id="rId23"/>
    <p:sldId id="2261" r:id="rId24"/>
    <p:sldId id="2573" r:id="rId25"/>
    <p:sldId id="2574" r:id="rId26"/>
    <p:sldId id="2575" r:id="rId27"/>
    <p:sldId id="2577" r:id="rId28"/>
    <p:sldId id="2578" r:id="rId29"/>
    <p:sldId id="2579" r:id="rId30"/>
    <p:sldId id="2580" r:id="rId31"/>
    <p:sldId id="2581" r:id="rId32"/>
    <p:sldId id="2582" r:id="rId33"/>
    <p:sldId id="2583" r:id="rId34"/>
    <p:sldId id="2534" r:id="rId35"/>
    <p:sldId id="2535" r:id="rId36"/>
    <p:sldId id="2540" r:id="rId37"/>
    <p:sldId id="2541" r:id="rId38"/>
    <p:sldId id="2584" r:id="rId39"/>
    <p:sldId id="2544" r:id="rId40"/>
    <p:sldId id="2545" r:id="rId41"/>
    <p:sldId id="2488" r:id="rId42"/>
    <p:sldId id="2466" r:id="rId43"/>
    <p:sldId id="2245" r:id="rId44"/>
    <p:sldId id="2229" r:id="rId45"/>
    <p:sldId id="2227" r:id="rId46"/>
    <p:sldId id="2226" r:id="rId47"/>
    <p:sldId id="1912" r:id="rId48"/>
    <p:sldId id="2506" r:id="rId49"/>
    <p:sldId id="1913" r:id="rId50"/>
    <p:sldId id="2507" r:id="rId51"/>
    <p:sldId id="1914" r:id="rId52"/>
    <p:sldId id="2508" r:id="rId53"/>
    <p:sldId id="1920" r:id="rId54"/>
    <p:sldId id="2509" r:id="rId55"/>
    <p:sldId id="1922" r:id="rId56"/>
    <p:sldId id="2510" r:id="rId57"/>
    <p:sldId id="1924" r:id="rId58"/>
    <p:sldId id="2512" r:id="rId59"/>
    <p:sldId id="1926" r:id="rId60"/>
    <p:sldId id="2514" r:id="rId61"/>
    <p:sldId id="2037" r:id="rId62"/>
    <p:sldId id="2274" r:id="rId63"/>
    <p:sldId id="2585" r:id="rId64"/>
    <p:sldId id="2039" r:id="rId65"/>
    <p:sldId id="2586" r:id="rId66"/>
    <p:sldId id="2518" r:id="rId67"/>
    <p:sldId id="2587" r:id="rId68"/>
    <p:sldId id="2588" r:id="rId69"/>
    <p:sldId id="2589" r:id="rId70"/>
    <p:sldId id="2590" r:id="rId71"/>
    <p:sldId id="2591" r:id="rId72"/>
    <p:sldId id="2607" r:id="rId73"/>
    <p:sldId id="2608" r:id="rId74"/>
    <p:sldId id="2593" r:id="rId75"/>
    <p:sldId id="2594" r:id="rId76"/>
    <p:sldId id="2609" r:id="rId77"/>
    <p:sldId id="2611" r:id="rId78"/>
    <p:sldId id="2610" r:id="rId79"/>
    <p:sldId id="2597" r:id="rId80"/>
    <p:sldId id="2598" r:id="rId81"/>
    <p:sldId id="2612" r:id="rId82"/>
    <p:sldId id="2613" r:id="rId83"/>
    <p:sldId id="2602" r:id="rId84"/>
    <p:sldId id="2603" r:id="rId85"/>
    <p:sldId id="2614" r:id="rId86"/>
    <p:sldId id="2615" r:id="rId87"/>
    <p:sldId id="2606" r:id="rId88"/>
    <p:sldId id="2617" r:id="rId89"/>
    <p:sldId id="2616" r:id="rId90"/>
    <p:sldId id="2618" r:id="rId91"/>
    <p:sldId id="2619" r:id="rId92"/>
    <p:sldId id="2485" r:id="rId93"/>
  </p:sldIdLst>
  <p:sldSz cx="12190413" cy="6859588"/>
  <p:notesSz cx="6858000" cy="9144000"/>
  <p:custDataLst>
    <p:tags r:id="rId96"/>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8" userDrawn="1">
          <p15:clr>
            <a:srgbClr val="A4A3A4"/>
          </p15:clr>
        </p15:guide>
        <p15:guide id="2" pos="2029" userDrawn="1">
          <p15:clr>
            <a:srgbClr val="A4A3A4"/>
          </p15:clr>
        </p15:guide>
      </p15:sldGuideLst>
    </p:ext>
    <p:ext uri="{2D200454-40CA-4A62-9FC3-DE9A4176ACB9}">
      <p15:notesGuideLst xmlns:p15="http://schemas.microsoft.com/office/powerpoint/2012/main">
        <p15:guide id="1" orient="horz" pos="2800">
          <p15:clr>
            <a:srgbClr val="A4A3A4"/>
          </p15:clr>
        </p15:guide>
        <p15:guide id="2" pos="2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8390AB"/>
    <a:srgbClr val="1F497D"/>
    <a:srgbClr val="FAFAFA"/>
    <a:srgbClr val="C4EAFF"/>
    <a:srgbClr val="B2DFFF"/>
    <a:srgbClr val="5899F0"/>
    <a:srgbClr val="558ED5"/>
    <a:srgbClr val="215968"/>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29" autoAdjust="0"/>
  </p:normalViewPr>
  <p:slideViewPr>
    <p:cSldViewPr showGuides="1">
      <p:cViewPr>
        <p:scale>
          <a:sx n="75" d="100"/>
          <a:sy n="75" d="100"/>
        </p:scale>
        <p:origin x="1872" y="828"/>
      </p:cViewPr>
      <p:guideLst>
        <p:guide orient="horz" pos="1108"/>
        <p:guide pos="202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00"/>
        <p:guide pos="2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2025/10/8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2025/10/8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626683140"/>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0"/>
            <a:ext cx="12192000" cy="6859588"/>
            <a:chOff x="0" y="0"/>
            <a:chExt cx="12192000" cy="6859588"/>
          </a:xfrm>
        </p:grpSpPr>
        <p:sp>
          <p:nvSpPr>
            <p:cNvPr id="10" name="矩形 9"/>
            <p:cNvSpPr/>
            <p:nvPr/>
          </p:nvSpPr>
          <p:spPr>
            <a:xfrm>
              <a:off x="0" y="0"/>
              <a:ext cx="12189600"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9"/>
            <p:cNvSpPr/>
            <p:nvPr/>
          </p:nvSpPr>
          <p:spPr>
            <a:xfrm>
              <a:off x="0" y="0"/>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a:off x="0" y="595146"/>
              <a:ext cx="12189600"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68.xml"/><Relationship Id="rId5" Type="http://schemas.openxmlformats.org/officeDocument/2006/relationships/slide" Target="slide36.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s>
</file>

<file path=ppt/slides/_rels/slide4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s>
</file>

<file path=ppt/slides/_rels/slide4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s>
</file>

<file path=ppt/slides/_rels/slide4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50.png"/></Relationships>
</file>

<file path=ppt/slides/_rels/slide4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5" Type="http://schemas.openxmlformats.org/officeDocument/2006/relationships/image" Target="../media/image53.png"/><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51.png"/></Relationships>
</file>

<file path=ppt/slides/_rels/slide4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s>
</file>

<file path=ppt/slides/_rels/slide4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4.xml"/><Relationship Id="rId3" Type="http://schemas.openxmlformats.org/officeDocument/2006/relationships/slide" Target="slide43.xml"/><Relationship Id="rId7" Type="http://schemas.openxmlformats.org/officeDocument/2006/relationships/slide" Target="slide51.xml"/><Relationship Id="rId12" Type="http://schemas.openxmlformats.org/officeDocument/2006/relationships/slide" Target="slide61.xml"/><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9.xml"/><Relationship Id="rId5" Type="http://schemas.openxmlformats.org/officeDocument/2006/relationships/slide" Target="slide47.xml"/><Relationship Id="rId15" Type="http://schemas.openxmlformats.org/officeDocument/2006/relationships/image" Target="../media/image56.png"/><Relationship Id="rId10" Type="http://schemas.openxmlformats.org/officeDocument/2006/relationships/slide" Target="slide57.xml"/><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4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61.png"/></Relationships>
</file>

<file path=ppt/slides/_rels/slide5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57.png"/></Relationships>
</file>

<file path=ppt/slides/_rels/slide5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s>
</file>

<file path=ppt/slides/_rels/slide5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4.xml"/><Relationship Id="rId3" Type="http://schemas.openxmlformats.org/officeDocument/2006/relationships/slide" Target="slide43.xml"/><Relationship Id="rId7" Type="http://schemas.openxmlformats.org/officeDocument/2006/relationships/slide" Target="slide51.xml"/><Relationship Id="rId12" Type="http://schemas.openxmlformats.org/officeDocument/2006/relationships/slide" Target="slide61.xml"/><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9.xml"/><Relationship Id="rId5" Type="http://schemas.openxmlformats.org/officeDocument/2006/relationships/slide" Target="slide47.xml"/><Relationship Id="rId15" Type="http://schemas.openxmlformats.org/officeDocument/2006/relationships/image" Target="../media/image58.png"/><Relationship Id="rId10" Type="http://schemas.openxmlformats.org/officeDocument/2006/relationships/slide" Target="slide57.xml"/><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42.xml"/></Relationships>
</file>

<file path=ppt/slides/_rels/slide5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65.png"/></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4.xml"/><Relationship Id="rId3" Type="http://schemas.openxmlformats.org/officeDocument/2006/relationships/slide" Target="slide43.xml"/><Relationship Id="rId7" Type="http://schemas.openxmlformats.org/officeDocument/2006/relationships/slide" Target="slide51.xml"/><Relationship Id="rId12" Type="http://schemas.openxmlformats.org/officeDocument/2006/relationships/slide" Target="slide61.xml"/><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9.xml"/><Relationship Id="rId5" Type="http://schemas.openxmlformats.org/officeDocument/2006/relationships/slide" Target="slide47.xml"/><Relationship Id="rId15" Type="http://schemas.openxmlformats.org/officeDocument/2006/relationships/image" Target="../media/image60.png"/><Relationship Id="rId10" Type="http://schemas.openxmlformats.org/officeDocument/2006/relationships/slide" Target="slide57.xml"/><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42.xml"/></Relationships>
</file>

<file path=ppt/slides/_rels/slide5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5" Type="http://schemas.openxmlformats.org/officeDocument/2006/relationships/image" Target="../media/image62.png"/><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68.png"/></Relationships>
</file>

<file path=ppt/slides/_rels/slide5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64.png"/></Relationships>
</file>

<file path=ppt/slides/_rels/slide5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s>
</file>

<file path=ppt/slides/_rels/slide5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4.xml"/><Relationship Id="rId3" Type="http://schemas.openxmlformats.org/officeDocument/2006/relationships/slide" Target="slide43.xml"/><Relationship Id="rId7" Type="http://schemas.openxmlformats.org/officeDocument/2006/relationships/slide" Target="slide51.xml"/><Relationship Id="rId12" Type="http://schemas.openxmlformats.org/officeDocument/2006/relationships/slide" Target="slide61.xml"/><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9.xml"/><Relationship Id="rId5" Type="http://schemas.openxmlformats.org/officeDocument/2006/relationships/slide" Target="slide47.xml"/><Relationship Id="rId15" Type="http://schemas.openxmlformats.org/officeDocument/2006/relationships/image" Target="../media/image67.png"/><Relationship Id="rId10" Type="http://schemas.openxmlformats.org/officeDocument/2006/relationships/slide" Target="slide57.xml"/><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73.png"/></Relationships>
</file>

<file path=ppt/slides/_rels/slide6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4.xml"/><Relationship Id="rId3" Type="http://schemas.openxmlformats.org/officeDocument/2006/relationships/slide" Target="slide43.xml"/><Relationship Id="rId7" Type="http://schemas.openxmlformats.org/officeDocument/2006/relationships/slide" Target="slide51.xml"/><Relationship Id="rId12" Type="http://schemas.openxmlformats.org/officeDocument/2006/relationships/slide" Target="slide61.xml"/><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9.xml"/><Relationship Id="rId5" Type="http://schemas.openxmlformats.org/officeDocument/2006/relationships/slide" Target="slide47.xml"/><Relationship Id="rId15" Type="http://schemas.openxmlformats.org/officeDocument/2006/relationships/image" Target="../media/image69.png"/><Relationship Id="rId10" Type="http://schemas.openxmlformats.org/officeDocument/2006/relationships/slide" Target="slide57.xml"/><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42.xml"/></Relationships>
</file>

<file path=ppt/slides/_rels/slide6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76.png"/></Relationships>
</file>

<file path=ppt/slides/_rels/slide6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77.png"/></Relationships>
</file>

<file path=ppt/slides/_rels/slide6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2.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4.xml"/><Relationship Id="rId2"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61.xml"/><Relationship Id="rId5" Type="http://schemas.openxmlformats.org/officeDocument/2006/relationships/slide" Target="slide49.xml"/><Relationship Id="rId10" Type="http://schemas.openxmlformats.org/officeDocument/2006/relationships/slide" Target="slide59.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70.png"/></Relationships>
</file>

<file path=ppt/slides/_rels/slide6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4.xml"/><Relationship Id="rId3" Type="http://schemas.openxmlformats.org/officeDocument/2006/relationships/slide" Target="slide43.xml"/><Relationship Id="rId7" Type="http://schemas.openxmlformats.org/officeDocument/2006/relationships/slide" Target="slide51.xml"/><Relationship Id="rId12" Type="http://schemas.openxmlformats.org/officeDocument/2006/relationships/slide" Target="slide61.xml"/><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9.xml"/><Relationship Id="rId5" Type="http://schemas.openxmlformats.org/officeDocument/2006/relationships/slide" Target="slide47.xml"/><Relationship Id="rId15" Type="http://schemas.openxmlformats.org/officeDocument/2006/relationships/image" Target="../media/image70.png"/><Relationship Id="rId10" Type="http://schemas.openxmlformats.org/officeDocument/2006/relationships/slide" Target="slide57.xml"/><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42.xml"/></Relationships>
</file>

<file path=ppt/slides/_rels/slide66.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1.xml"/><Relationship Id="rId3" Type="http://schemas.openxmlformats.org/officeDocument/2006/relationships/image" Target="../media/image72.png"/><Relationship Id="rId7" Type="http://schemas.openxmlformats.org/officeDocument/2006/relationships/slide" Target="slide49.xml"/><Relationship Id="rId12" Type="http://schemas.openxmlformats.org/officeDocument/2006/relationships/slide" Target="slide59.xml"/><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slide" Target="slide47.xml"/><Relationship Id="rId11" Type="http://schemas.openxmlformats.org/officeDocument/2006/relationships/slide" Target="slide57.xml"/><Relationship Id="rId5" Type="http://schemas.openxmlformats.org/officeDocument/2006/relationships/slide" Target="slide45.xml"/><Relationship Id="rId15" Type="http://schemas.openxmlformats.org/officeDocument/2006/relationships/slide" Target="slide42.xml"/><Relationship Id="rId10" Type="http://schemas.openxmlformats.org/officeDocument/2006/relationships/slide" Target="slide55.xml"/><Relationship Id="rId4" Type="http://schemas.openxmlformats.org/officeDocument/2006/relationships/slide" Target="slide43.xml"/><Relationship Id="rId9" Type="http://schemas.openxmlformats.org/officeDocument/2006/relationships/slide" Target="slide53.xml"/><Relationship Id="rId14" Type="http://schemas.openxmlformats.org/officeDocument/2006/relationships/slide" Target="slide64.xml"/></Relationships>
</file>

<file path=ppt/slides/_rels/slide67.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1.xml"/><Relationship Id="rId3" Type="http://schemas.openxmlformats.org/officeDocument/2006/relationships/image" Target="../media/image72.png"/><Relationship Id="rId7" Type="http://schemas.openxmlformats.org/officeDocument/2006/relationships/slide" Target="slide49.xml"/><Relationship Id="rId12" Type="http://schemas.openxmlformats.org/officeDocument/2006/relationships/slide" Target="slide59.xml"/><Relationship Id="rId2" Type="http://schemas.openxmlformats.org/officeDocument/2006/relationships/image" Target="../media/image82.png"/><Relationship Id="rId16"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7.xml"/><Relationship Id="rId11" Type="http://schemas.openxmlformats.org/officeDocument/2006/relationships/slide" Target="slide57.xml"/><Relationship Id="rId5" Type="http://schemas.openxmlformats.org/officeDocument/2006/relationships/slide" Target="slide45.xml"/><Relationship Id="rId15" Type="http://schemas.openxmlformats.org/officeDocument/2006/relationships/slide" Target="slide42.xml"/><Relationship Id="rId10" Type="http://schemas.openxmlformats.org/officeDocument/2006/relationships/slide" Target="slide55.xml"/><Relationship Id="rId4" Type="http://schemas.openxmlformats.org/officeDocument/2006/relationships/slide" Target="slide43.xml"/><Relationship Id="rId9" Type="http://schemas.openxmlformats.org/officeDocument/2006/relationships/slide" Target="slide53.xml"/><Relationship Id="rId14" Type="http://schemas.openxmlformats.org/officeDocument/2006/relationships/slide" Target="slide64.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70.xml"/><Relationship Id="rId7" Type="http://schemas.openxmlformats.org/officeDocument/2006/relationships/slide" Target="slide69.xml"/><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slide" Target="slide83.xml"/><Relationship Id="rId5" Type="http://schemas.openxmlformats.org/officeDocument/2006/relationships/slide" Target="slide79.xml"/><Relationship Id="rId4" Type="http://schemas.openxmlformats.org/officeDocument/2006/relationships/slide" Target="slide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69.xml"/><Relationship Id="rId7" Type="http://schemas.openxmlformats.org/officeDocument/2006/relationships/slide" Target="slide83.xml"/><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slide" Target="slide79.xml"/><Relationship Id="rId5" Type="http://schemas.openxmlformats.org/officeDocument/2006/relationships/slide" Target="slide74.xml"/><Relationship Id="rId10" Type="http://schemas.openxmlformats.org/officeDocument/2006/relationships/image" Target="../media/image87.png"/><Relationship Id="rId4" Type="http://schemas.openxmlformats.org/officeDocument/2006/relationships/slide" Target="slide70.xml"/><Relationship Id="rId9" Type="http://schemas.openxmlformats.org/officeDocument/2006/relationships/image" Target="../media/image75.png"/></Relationships>
</file>

<file path=ppt/slides/_rels/slide7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10" Type="http://schemas.openxmlformats.org/officeDocument/2006/relationships/slide" Target="slide69.xml"/><Relationship Id="rId4" Type="http://schemas.openxmlformats.org/officeDocument/2006/relationships/slide" Target="slide79.xml"/><Relationship Id="rId9" Type="http://schemas.openxmlformats.org/officeDocument/2006/relationships/image" Target="../media/image78.png"/></Relationships>
</file>

<file path=ppt/slides/_rels/slide7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10" Type="http://schemas.openxmlformats.org/officeDocument/2006/relationships/slide" Target="slide69.xml"/><Relationship Id="rId4" Type="http://schemas.openxmlformats.org/officeDocument/2006/relationships/slide" Target="slide79.xml"/><Relationship Id="rId9" Type="http://schemas.openxmlformats.org/officeDocument/2006/relationships/image" Target="../media/image75.png"/></Relationships>
</file>

<file path=ppt/slides/_rels/slide7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10" Type="http://schemas.openxmlformats.org/officeDocument/2006/relationships/slide" Target="slide69.xml"/><Relationship Id="rId4" Type="http://schemas.openxmlformats.org/officeDocument/2006/relationships/slide" Target="slide79.xml"/><Relationship Id="rId9" Type="http://schemas.openxmlformats.org/officeDocument/2006/relationships/image" Target="../media/image78.png"/></Relationships>
</file>

<file path=ppt/slides/_rels/slide74.xml.rels><?xml version="1.0" encoding="UTF-8" standalone="yes"?>
<Relationships xmlns="http://schemas.openxmlformats.org/package/2006/relationships"><Relationship Id="rId8" Type="http://schemas.openxmlformats.org/officeDocument/2006/relationships/slide" Target="slide83.xml"/><Relationship Id="rId7" Type="http://schemas.openxmlformats.org/officeDocument/2006/relationships/slide" Target="slide79.xml"/><Relationship Id="rId2"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slide" Target="slide74.xml"/><Relationship Id="rId11" Type="http://schemas.openxmlformats.org/officeDocument/2006/relationships/slide" Target="slide69.xml"/><Relationship Id="rId5" Type="http://schemas.openxmlformats.org/officeDocument/2006/relationships/slide" Target="slide70.xml"/><Relationship Id="rId10" Type="http://schemas.openxmlformats.org/officeDocument/2006/relationships/image" Target="../media/image81.png"/><Relationship Id="rId4" Type="http://schemas.openxmlformats.org/officeDocument/2006/relationships/image" Target="../media/image93.png"/><Relationship Id="rId9" Type="http://schemas.openxmlformats.org/officeDocument/2006/relationships/slide" Target="slide87.xml"/></Relationships>
</file>

<file path=ppt/slides/_rels/slide75.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70.xml"/><Relationship Id="rId7" Type="http://schemas.openxmlformats.org/officeDocument/2006/relationships/slide" Target="slide87.xml"/><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slide" Target="slide83.xml"/><Relationship Id="rId5" Type="http://schemas.openxmlformats.org/officeDocument/2006/relationships/slide" Target="slide79.xml"/><Relationship Id="rId4" Type="http://schemas.openxmlformats.org/officeDocument/2006/relationships/slide" Target="slide74.xml"/></Relationships>
</file>

<file path=ppt/slides/_rels/slide76.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96.png"/><Relationship Id="rId7" Type="http://schemas.openxmlformats.org/officeDocument/2006/relationships/slide" Target="slide83.xml"/><Relationship Id="rId1" Type="http://schemas.openxmlformats.org/officeDocument/2006/relationships/slideLayout" Target="../slideLayouts/slideLayout1.xml"/><Relationship Id="rId6" Type="http://schemas.openxmlformats.org/officeDocument/2006/relationships/slide" Target="slide79.xml"/><Relationship Id="rId11" Type="http://schemas.openxmlformats.org/officeDocument/2006/relationships/slide" Target="slide69.xml"/><Relationship Id="rId5" Type="http://schemas.openxmlformats.org/officeDocument/2006/relationships/slide" Target="slide74.xml"/><Relationship Id="rId10" Type="http://schemas.openxmlformats.org/officeDocument/2006/relationships/image" Target="../media/image97.png"/><Relationship Id="rId4" Type="http://schemas.openxmlformats.org/officeDocument/2006/relationships/slide" Target="slide70.xml"/><Relationship Id="rId9" Type="http://schemas.openxmlformats.org/officeDocument/2006/relationships/image" Target="../media/image81.png"/></Relationships>
</file>

<file path=ppt/slides/_rels/slide77.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98.png"/><Relationship Id="rId7" Type="http://schemas.openxmlformats.org/officeDocument/2006/relationships/slide" Target="slide83.xml"/><Relationship Id="rId1" Type="http://schemas.openxmlformats.org/officeDocument/2006/relationships/slideLayout" Target="../slideLayouts/slideLayout1.xml"/><Relationship Id="rId6" Type="http://schemas.openxmlformats.org/officeDocument/2006/relationships/slide" Target="slide79.xml"/><Relationship Id="rId5" Type="http://schemas.openxmlformats.org/officeDocument/2006/relationships/slide" Target="slide74.xml"/><Relationship Id="rId10" Type="http://schemas.openxmlformats.org/officeDocument/2006/relationships/slide" Target="slide69.xml"/><Relationship Id="rId4" Type="http://schemas.openxmlformats.org/officeDocument/2006/relationships/slide" Target="slide70.xml"/><Relationship Id="rId9" Type="http://schemas.openxmlformats.org/officeDocument/2006/relationships/image" Target="../media/image81.png"/></Relationships>
</file>

<file path=ppt/slides/_rels/slide7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4" Type="http://schemas.openxmlformats.org/officeDocument/2006/relationships/slide" Target="slide79.xml"/><Relationship Id="rId9" Type="http://schemas.openxmlformats.org/officeDocument/2006/relationships/slide" Target="slide69.xml"/></Relationships>
</file>

<file path=ppt/slides/_rels/slide79.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101.png"/><Relationship Id="rId7" Type="http://schemas.openxmlformats.org/officeDocument/2006/relationships/slide" Target="slide83.xml"/><Relationship Id="rId2"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slide" Target="slide79.xml"/><Relationship Id="rId5" Type="http://schemas.openxmlformats.org/officeDocument/2006/relationships/slide" Target="slide74.xml"/><Relationship Id="rId10" Type="http://schemas.openxmlformats.org/officeDocument/2006/relationships/slide" Target="slide69.xml"/><Relationship Id="rId4" Type="http://schemas.openxmlformats.org/officeDocument/2006/relationships/slide" Target="slide70.xml"/><Relationship Id="rId9" Type="http://schemas.openxmlformats.org/officeDocument/2006/relationships/image" Target="../media/image8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10" Type="http://schemas.openxmlformats.org/officeDocument/2006/relationships/slide" Target="slide69.xml"/><Relationship Id="rId4" Type="http://schemas.openxmlformats.org/officeDocument/2006/relationships/slide" Target="slide79.xml"/><Relationship Id="rId9" Type="http://schemas.openxmlformats.org/officeDocument/2006/relationships/image" Target="../media/image86.png"/></Relationships>
</file>

<file path=ppt/slides/_rels/slide81.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74.xml"/><Relationship Id="rId7" Type="http://schemas.openxmlformats.org/officeDocument/2006/relationships/image" Target="../media/image83.png"/><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4" Type="http://schemas.openxmlformats.org/officeDocument/2006/relationships/slide" Target="slide79.xml"/></Relationships>
</file>

<file path=ppt/slides/_rels/slide8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10" Type="http://schemas.openxmlformats.org/officeDocument/2006/relationships/slide" Target="slide69.xml"/><Relationship Id="rId4" Type="http://schemas.openxmlformats.org/officeDocument/2006/relationships/slide" Target="slide79.xml"/><Relationship Id="rId9" Type="http://schemas.openxmlformats.org/officeDocument/2006/relationships/image" Target="../media/image89.png"/></Relationships>
</file>

<file path=ppt/slides/_rels/slide8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70.xml"/><Relationship Id="rId7" Type="http://schemas.openxmlformats.org/officeDocument/2006/relationships/slide" Target="slide87.xml"/><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slide" Target="slide83.xml"/><Relationship Id="rId5" Type="http://schemas.openxmlformats.org/officeDocument/2006/relationships/slide" Target="slide79.xml"/><Relationship Id="rId4" Type="http://schemas.openxmlformats.org/officeDocument/2006/relationships/slide" Target="slide74.xml"/><Relationship Id="rId9" Type="http://schemas.openxmlformats.org/officeDocument/2006/relationships/slide" Target="slide69.xml"/></Relationships>
</file>

<file path=ppt/slides/_rels/slide84.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70.xml"/><Relationship Id="rId7" Type="http://schemas.openxmlformats.org/officeDocument/2006/relationships/slide" Target="slide87.xml"/><Relationship Id="rId2"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slide" Target="slide83.xml"/><Relationship Id="rId5" Type="http://schemas.openxmlformats.org/officeDocument/2006/relationships/slide" Target="slide79.xml"/><Relationship Id="rId4" Type="http://schemas.openxmlformats.org/officeDocument/2006/relationships/slide" Target="slide74.xml"/></Relationships>
</file>

<file path=ppt/slides/_rels/slide8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70.xml"/><Relationship Id="rId7" Type="http://schemas.openxmlformats.org/officeDocument/2006/relationships/slide" Target="slide87.xml"/><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slide" Target="slide83.xml"/><Relationship Id="rId5" Type="http://schemas.openxmlformats.org/officeDocument/2006/relationships/slide" Target="slide79.xml"/><Relationship Id="rId4" Type="http://schemas.openxmlformats.org/officeDocument/2006/relationships/slide" Target="slide74.xml"/><Relationship Id="rId9" Type="http://schemas.openxmlformats.org/officeDocument/2006/relationships/slide" Target="slide69.xml"/></Relationships>
</file>

<file path=ppt/slides/_rels/slide8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 Target="slide74.xml"/><Relationship Id="rId7" Type="http://schemas.openxmlformats.org/officeDocument/2006/relationships/image" Target="../media/image111.png"/><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4" Type="http://schemas.openxmlformats.org/officeDocument/2006/relationships/slide" Target="slide79.xml"/><Relationship Id="rId9" Type="http://schemas.openxmlformats.org/officeDocument/2006/relationships/slide" Target="slide69.xml"/></Relationships>
</file>

<file path=ppt/slides/_rels/slide8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slide" Target="slide70.xml"/><Relationship Id="rId7" Type="http://schemas.openxmlformats.org/officeDocument/2006/relationships/slide" Target="slide87.xml"/><Relationship Id="rId2"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83.xml"/><Relationship Id="rId5" Type="http://schemas.openxmlformats.org/officeDocument/2006/relationships/slide" Target="slide79.xml"/><Relationship Id="rId10" Type="http://schemas.openxmlformats.org/officeDocument/2006/relationships/image" Target="../media/image115.png"/><Relationship Id="rId4" Type="http://schemas.openxmlformats.org/officeDocument/2006/relationships/slide" Target="slide74.xml"/><Relationship Id="rId9" Type="http://schemas.openxmlformats.org/officeDocument/2006/relationships/image" Target="../media/image104.png"/></Relationships>
</file>

<file path=ppt/slides/_rels/slide8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10" Type="http://schemas.openxmlformats.org/officeDocument/2006/relationships/slide" Target="slide69.xml"/><Relationship Id="rId4" Type="http://schemas.openxmlformats.org/officeDocument/2006/relationships/slide" Target="slide79.xml"/><Relationship Id="rId9" Type="http://schemas.openxmlformats.org/officeDocument/2006/relationships/image" Target="../media/image106.png"/></Relationships>
</file>

<file path=ppt/slides/_rels/slide8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11" Type="http://schemas.openxmlformats.org/officeDocument/2006/relationships/slide" Target="slide69.xml"/><Relationship Id="rId5" Type="http://schemas.openxmlformats.org/officeDocument/2006/relationships/slide" Target="slide83.xml"/><Relationship Id="rId10" Type="http://schemas.openxmlformats.org/officeDocument/2006/relationships/image" Target="../media/image119.png"/><Relationship Id="rId4" Type="http://schemas.openxmlformats.org/officeDocument/2006/relationships/slide" Target="slide79.xml"/><Relationship Id="rId9" Type="http://schemas.openxmlformats.org/officeDocument/2006/relationships/image" Target="../media/image10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5" Type="http://schemas.openxmlformats.org/officeDocument/2006/relationships/slide" Target="slide83.xml"/><Relationship Id="rId10" Type="http://schemas.openxmlformats.org/officeDocument/2006/relationships/slide" Target="slide69.xml"/><Relationship Id="rId4" Type="http://schemas.openxmlformats.org/officeDocument/2006/relationships/slide" Target="slide79.xml"/><Relationship Id="rId9" Type="http://schemas.openxmlformats.org/officeDocument/2006/relationships/image" Target="../media/image108.png"/></Relationships>
</file>

<file path=ppt/slides/_rels/slide9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slide" Target="slide74.xml"/><Relationship Id="rId2" Type="http://schemas.openxmlformats.org/officeDocument/2006/relationships/slide" Target="slide70.xml"/><Relationship Id="rId1" Type="http://schemas.openxmlformats.org/officeDocument/2006/relationships/slideLayout" Target="../slideLayouts/slideLayout1.xml"/><Relationship Id="rId6" Type="http://schemas.openxmlformats.org/officeDocument/2006/relationships/slide" Target="slide87.xml"/><Relationship Id="rId11" Type="http://schemas.openxmlformats.org/officeDocument/2006/relationships/slide" Target="slide69.xml"/><Relationship Id="rId5" Type="http://schemas.openxmlformats.org/officeDocument/2006/relationships/slide" Target="slide83.xml"/><Relationship Id="rId10" Type="http://schemas.openxmlformats.org/officeDocument/2006/relationships/slide" Target="slide3.xml"/><Relationship Id="rId4" Type="http://schemas.openxmlformats.org/officeDocument/2006/relationships/slide" Target="slide79.xml"/><Relationship Id="rId9" Type="http://schemas.openxmlformats.org/officeDocument/2006/relationships/image" Target="../media/image108.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p:cNvPicPr>
          <p:nvPr/>
        </p:nvPicPr>
        <p:blipFill>
          <a:blip r:embed="rId4">
            <a:extLst>
              <a:ext uri="{28A0092B-C50C-407E-A947-70E740481C1C}">
                <a14:useLocalDpi xmlns:a14="http://schemas.microsoft.com/office/drawing/2010/main" val="0"/>
              </a:ext>
            </a:extLst>
          </a:blip>
          <a:stretch>
            <a:fillRect/>
          </a:stretch>
        </p:blipFill>
        <p:spPr>
          <a:xfrm>
            <a:off x="406" y="0"/>
            <a:ext cx="12189600" cy="6859588"/>
          </a:xfrm>
          <a:prstGeom prst="rect">
            <a:avLst/>
          </a:prstGeom>
        </p:spPr>
      </p:pic>
      <p:sp>
        <p:nvSpPr>
          <p:cNvPr id="14" name="矩形 13"/>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8" name="矩形 17"/>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18"/>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20" name="矩形 19"/>
          <p:cNvSpPr/>
          <p:nvPr/>
        </p:nvSpPr>
        <p:spPr>
          <a:xfrm>
            <a:off x="1216694" y="2308225"/>
            <a:ext cx="6750720" cy="369332"/>
          </a:xfrm>
          <a:prstGeom prst="rect">
            <a:avLst/>
          </a:prstGeom>
        </p:spPr>
        <p:txBody>
          <a:bodyPr wrap="square">
            <a:spAutoFit/>
          </a:bodyPr>
          <a:lstStyle/>
          <a:p>
            <a:pPr>
              <a:defRPr/>
            </a:pPr>
            <a:r>
              <a:rPr lang="zh-CN" altLang="en-US" sz="1800" kern="100">
                <a:solidFill>
                  <a:schemeClr val="tx1">
                    <a:lumMod val="65000"/>
                    <a:lumOff val="35000"/>
                  </a:schemeClr>
                </a:solidFill>
                <a:latin typeface="+mj-ea"/>
                <a:ea typeface="+mj-ea"/>
                <a:cs typeface="Times New Roman" panose="02020603050405020304" pitchFamily="18" charset="0"/>
              </a:rPr>
              <a:t>专题五　机械振动与机械波　光学　近代物理　热学</a:t>
            </a:r>
            <a:endParaRPr lang="zh-CN" altLang="en-US" sz="1800" kern="100" dirty="0">
              <a:solidFill>
                <a:schemeClr val="tx1">
                  <a:lumMod val="65000"/>
                  <a:lumOff val="35000"/>
                </a:schemeClr>
              </a:solidFill>
              <a:latin typeface="+mj-ea"/>
              <a:ea typeface="+mj-ea"/>
              <a:cs typeface="Times New Roman" panose="02020603050405020304" pitchFamily="18" charset="0"/>
            </a:endParaRPr>
          </a:p>
        </p:txBody>
      </p:sp>
      <p:sp>
        <p:nvSpPr>
          <p:cNvPr id="21"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2"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3" name="矩形 12"/>
          <p:cNvSpPr>
            <a:spLocks noChangeArrowheads="1"/>
          </p:cNvSpPr>
          <p:nvPr/>
        </p:nvSpPr>
        <p:spPr bwMode="auto">
          <a:xfrm>
            <a:off x="1174750" y="2867025"/>
            <a:ext cx="9817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5400" b="1">
                <a:solidFill>
                  <a:srgbClr val="000000"/>
                </a:solidFill>
                <a:latin typeface="微软雅黑" panose="020B0503020204020204" pitchFamily="34" charset="-122"/>
                <a:ea typeface="微软雅黑" panose="020B0503020204020204" pitchFamily="34" charset="-122"/>
                <a:sym typeface="+mn-ea"/>
              </a:rPr>
              <a:t>第</a:t>
            </a:r>
            <a:r>
              <a:rPr lang="en-US" altLang="zh-CN" sz="5400" b="1">
                <a:solidFill>
                  <a:srgbClr val="000000"/>
                </a:solidFill>
                <a:latin typeface="微软雅黑" panose="020B0503020204020204" pitchFamily="34" charset="-122"/>
                <a:ea typeface="微软雅黑" panose="020B0503020204020204" pitchFamily="34" charset="-122"/>
                <a:sym typeface="+mn-ea"/>
              </a:rPr>
              <a:t>12</a:t>
            </a:r>
            <a:r>
              <a:rPr lang="zh-CN" altLang="en-US" sz="5400" b="1">
                <a:solidFill>
                  <a:srgbClr val="000000"/>
                </a:solidFill>
                <a:latin typeface="微软雅黑" panose="020B0503020204020204" pitchFamily="34" charset="-122"/>
                <a:ea typeface="微软雅黑" panose="020B0503020204020204" pitchFamily="34" charset="-122"/>
                <a:sym typeface="+mn-ea"/>
              </a:rPr>
              <a:t>讲　光学</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77466"/>
                <a:ext cx="11412000" cy="3386889"/>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smtClean="0">
                    <a:effectLst/>
                    <a:latin typeface="Times New Roman" panose="02020603050405020304" pitchFamily="18" charset="0"/>
                    <a:ea typeface="宋体" panose="02010600030101010101" pitchFamily="2" charset="-122"/>
                  </a:rPr>
                  <a:t>2025</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rPr>
                  <a:t>湖北卷</a:t>
                </a:r>
                <a:r>
                  <a:rPr lang="en-US" altLang="zh-CN" sz="2800">
                    <a:effectLst/>
                    <a:latin typeface="Times New Roman" panose="02020603050405020304" pitchFamily="18" charset="0"/>
                    <a:ea typeface="宋体" panose="02010600030101010101" pitchFamily="2" charset="-122"/>
                  </a:rPr>
                  <a:t>·13</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如图所示，三角形</a:t>
                </a:r>
                <a:r>
                  <a:rPr lang="en-US" altLang="zh-CN" sz="2800" i="1">
                    <a:effectLst/>
                    <a:latin typeface="Times New Roman" panose="02020603050405020304" pitchFamily="18" charset="0"/>
                    <a:ea typeface="宋体" panose="02010600030101010101" pitchFamily="2" charset="-122"/>
                  </a:rPr>
                  <a:t>ABC</a:t>
                </a:r>
                <a:r>
                  <a:rPr lang="zh-CN" altLang="zh-CN" sz="2800">
                    <a:effectLst/>
                    <a:latin typeface="Times New Roman" panose="02020603050405020304" pitchFamily="18" charset="0"/>
                    <a:ea typeface="宋体" panose="02010600030101010101" pitchFamily="2" charset="-122"/>
                  </a:rPr>
                  <a:t>是三棱镜的横截面，</a:t>
                </a:r>
                <a:r>
                  <a:rPr lang="en-US" altLang="zh-CN" sz="2800" i="1">
                    <a:effectLst/>
                    <a:latin typeface="Times New Roman" panose="02020603050405020304" pitchFamily="18" charset="0"/>
                    <a:ea typeface="宋体" panose="02010600030101010101" pitchFamily="2" charset="-122"/>
                  </a:rPr>
                  <a:t>AC</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BC</a:t>
                </a:r>
                <a:r>
                  <a:rPr lang="zh-CN"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=30°</a:t>
                </a:r>
                <a:r>
                  <a:rPr lang="zh-CN" altLang="zh-CN" sz="2800">
                    <a:effectLst/>
                    <a:latin typeface="Times New Roman" panose="02020603050405020304" pitchFamily="18" charset="0"/>
                    <a:ea typeface="宋体" panose="02010600030101010101" pitchFamily="2" charset="-122"/>
                  </a:rPr>
                  <a:t>，三棱镜放在平面镜上，</a:t>
                </a:r>
                <a:r>
                  <a:rPr lang="en-US" altLang="zh-CN" sz="2800" i="1">
                    <a:effectLst/>
                    <a:latin typeface="Times New Roman" panose="02020603050405020304" pitchFamily="18" charset="0"/>
                    <a:ea typeface="宋体" panose="02010600030101010101" pitchFamily="2" charset="-122"/>
                  </a:rPr>
                  <a:t>AC</a:t>
                </a:r>
                <a:r>
                  <a:rPr lang="zh-CN" altLang="zh-CN" sz="2800">
                    <a:effectLst/>
                    <a:latin typeface="Times New Roman" panose="02020603050405020304" pitchFamily="18" charset="0"/>
                    <a:ea typeface="宋体" panose="02010600030101010101" pitchFamily="2" charset="-122"/>
                  </a:rPr>
                  <a:t>边紧贴镜面。在纸面内，一光线入</a:t>
                </a:r>
                <a:r>
                  <a:rPr lang="zh-CN" altLang="zh-CN" sz="2800" spc="-100">
                    <a:effectLst/>
                    <a:latin typeface="Times New Roman" panose="02020603050405020304" pitchFamily="18" charset="0"/>
                    <a:ea typeface="宋体" panose="02010600030101010101" pitchFamily="2" charset="-122"/>
                  </a:rPr>
                  <a:t>射到镜面</a:t>
                </a:r>
                <a:r>
                  <a:rPr lang="en-US" altLang="zh-CN" sz="2800" i="1" spc="-100">
                    <a:effectLst/>
                    <a:latin typeface="Times New Roman" panose="02020603050405020304" pitchFamily="18" charset="0"/>
                    <a:ea typeface="宋体" panose="02010600030101010101" pitchFamily="2" charset="-122"/>
                  </a:rPr>
                  <a:t>O</a:t>
                </a:r>
                <a:r>
                  <a:rPr lang="zh-CN" altLang="zh-CN" sz="2800" spc="-100">
                    <a:effectLst/>
                    <a:latin typeface="Times New Roman" panose="02020603050405020304" pitchFamily="18" charset="0"/>
                    <a:ea typeface="宋体" panose="02010600030101010101" pitchFamily="2" charset="-122"/>
                  </a:rPr>
                  <a:t>点，入射角为</a:t>
                </a:r>
                <a:r>
                  <a:rPr lang="en-US" altLang="zh-CN" sz="2800" i="1" spc="-100">
                    <a:effectLst/>
                    <a:latin typeface="Times New Roman" panose="02020603050405020304" pitchFamily="18" charset="0"/>
                    <a:ea typeface="宋体" panose="02010600030101010101" pitchFamily="2" charset="-122"/>
                  </a:rPr>
                  <a:t>α</a:t>
                </a:r>
                <a:r>
                  <a:rPr lang="zh-CN" altLang="zh-CN" sz="2800" spc="-100">
                    <a:effectLst/>
                    <a:latin typeface="Times New Roman" panose="02020603050405020304" pitchFamily="18" charset="0"/>
                    <a:ea typeface="宋体" panose="02010600030101010101" pitchFamily="2" charset="-122"/>
                  </a:rPr>
                  <a:t>，</a:t>
                </a:r>
                <a:r>
                  <a:rPr lang="en-US" altLang="zh-CN" sz="2800" i="1" spc="-100">
                    <a:effectLst/>
                    <a:latin typeface="Times New Roman" panose="02020603050405020304" pitchFamily="18" charset="0"/>
                    <a:ea typeface="宋体" panose="02010600030101010101" pitchFamily="2" charset="-122"/>
                  </a:rPr>
                  <a:t>O</a:t>
                </a:r>
                <a:r>
                  <a:rPr lang="zh-CN" altLang="zh-CN" sz="2800" spc="-100">
                    <a:effectLst/>
                    <a:latin typeface="Times New Roman" panose="02020603050405020304" pitchFamily="18" charset="0"/>
                    <a:ea typeface="宋体" panose="02010600030101010101" pitchFamily="2" charset="-122"/>
                  </a:rPr>
                  <a:t>点离</a:t>
                </a:r>
                <a:r>
                  <a:rPr lang="en-US" altLang="zh-CN" sz="2800" i="1" spc="-100">
                    <a:effectLst/>
                    <a:latin typeface="Times New Roman" panose="02020603050405020304" pitchFamily="18" charset="0"/>
                    <a:ea typeface="宋体" panose="02010600030101010101" pitchFamily="2" charset="-122"/>
                  </a:rPr>
                  <a:t>A</a:t>
                </a:r>
                <a:r>
                  <a:rPr lang="zh-CN" altLang="zh-CN" sz="2800" spc="-100">
                    <a:effectLst/>
                    <a:latin typeface="Times New Roman" panose="02020603050405020304" pitchFamily="18" charset="0"/>
                    <a:ea typeface="宋体" panose="02010600030101010101" pitchFamily="2" charset="-122"/>
                  </a:rPr>
                  <a:t>点足够近。已知三棱镜的折射率为</a:t>
                </a:r>
                <a14:m>
                  <m:oMath xmlns:m="http://schemas.openxmlformats.org/officeDocument/2006/math">
                    <m:rad>
                      <m:radPr>
                        <m:degHide m:val="on"/>
                        <m:ctrlPr>
                          <a:rPr lang="zh-CN" altLang="zh-CN" sz="2800" i="1" spc="-100">
                            <a:effectLst/>
                            <a:latin typeface="Cambria Math" panose="02040503050406030204" pitchFamily="18" charset="0"/>
                            <a:ea typeface="Cambria Math" panose="02040503050406030204" pitchFamily="18" charset="0"/>
                          </a:rPr>
                        </m:ctrlPr>
                      </m:radPr>
                      <m:deg/>
                      <m:e>
                        <m:r>
                          <a:rPr lang="en-US" altLang="zh-CN" sz="2800" spc="-100">
                            <a:effectLst/>
                            <a:latin typeface="Cambria Math" panose="02040503050406030204" pitchFamily="18" charset="0"/>
                            <a:ea typeface="宋体" panose="02010600030101010101" pitchFamily="2" charset="-122"/>
                          </a:rPr>
                          <m:t>2</m:t>
                        </m:r>
                      </m:e>
                    </m:rad>
                  </m:oMath>
                </a14:m>
                <a:r>
                  <a:rPr lang="zh-CN" altLang="zh-CN" sz="2800" spc="-100">
                    <a:effectLst/>
                    <a:latin typeface="Times New Roman" panose="02020603050405020304" pitchFamily="18" charset="0"/>
                    <a:ea typeface="宋体" panose="02010600030101010101" pitchFamily="2" charset="-122"/>
                  </a:rPr>
                  <a:t>。</a:t>
                </a:r>
                <a:endParaRPr lang="zh-CN" altLang="zh-CN" sz="1100" spc="-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当</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宋体" panose="02010600030101010101" pitchFamily="2" charset="-122"/>
                  </a:rPr>
                  <a:t>=45°</a:t>
                </a:r>
                <a:r>
                  <a:rPr lang="zh-CN" altLang="zh-CN" sz="2800">
                    <a:effectLst/>
                    <a:latin typeface="Times New Roman" panose="02020603050405020304" pitchFamily="18" charset="0"/>
                    <a:ea typeface="宋体" panose="02010600030101010101" pitchFamily="2" charset="-122"/>
                  </a:rPr>
                  <a:t>时，求光线从</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宋体" panose="02010600030101010101" pitchFamily="2" charset="-122"/>
                  </a:rPr>
                  <a:t>边射入</a:t>
                </a:r>
                <a:r>
                  <a:rPr lang="zh-CN" altLang="zh-CN" sz="2800" smtClean="0">
                    <a:effectLst/>
                    <a:latin typeface="Times New Roman" panose="02020603050405020304" pitchFamily="18" charset="0"/>
                    <a:ea typeface="宋体" panose="02010600030101010101" pitchFamily="2" charset="-122"/>
                  </a:rPr>
                  <a:t>棱镜</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宋体" panose="02010600030101010101" pitchFamily="2" charset="-122"/>
                  </a:rPr>
                  <a:t>时</a:t>
                </a:r>
                <a:r>
                  <a:rPr lang="zh-CN" altLang="zh-CN" sz="2800">
                    <a:effectLst/>
                    <a:latin typeface="Times New Roman" panose="02020603050405020304" pitchFamily="18" charset="0"/>
                    <a:ea typeface="宋体" panose="02010600030101010101" pitchFamily="2" charset="-122"/>
                  </a:rPr>
                  <a:t>折射角的正弦值；</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77466"/>
                <a:ext cx="11412000" cy="3386889"/>
              </a:xfrm>
              <a:prstGeom prst="rect">
                <a:avLst/>
              </a:prstGeom>
              <a:blipFill rotWithShape="0">
                <a:blip r:embed="rId2"/>
                <a:stretch>
                  <a:fillRect l="-1122" r="-4060" b="-1079"/>
                </a:stretch>
              </a:blipFill>
            </p:spPr>
            <p:txBody>
              <a:bodyPr/>
              <a:lstStyle/>
              <a:p>
                <a:r>
                  <a:rPr lang="zh-CN" altLang="en-US">
                    <a:noFill/>
                  </a:rPr>
                  <a:t> </a:t>
                </a:r>
              </a:p>
            </p:txBody>
          </p:sp>
        </mc:Fallback>
      </mc:AlternateContent>
      <p:sp>
        <p:nvSpPr>
          <p:cNvPr id="4" name="剪去对角的矩形 3"/>
          <p:cNvSpPr/>
          <p:nvPr/>
        </p:nvSpPr>
        <p:spPr>
          <a:xfrm>
            <a:off x="0" y="79180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2</a:t>
            </a:r>
            <a:endParaRPr lang="zh-CN" altLang="en-US" dirty="0">
              <a:sym typeface="+mn-ea"/>
            </a:endParaRPr>
          </a:p>
        </p:txBody>
      </p:sp>
      <p:pic>
        <p:nvPicPr>
          <p:cNvPr id="7" name="image165.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9585" y="2709714"/>
            <a:ext cx="2934133" cy="1387280"/>
          </a:xfrm>
          <a:prstGeom prst="rect">
            <a:avLst/>
          </a:prstGeom>
          <a:noFill/>
          <a:ln>
            <a:noFill/>
          </a:ln>
        </p:spPr>
      </p:pic>
      <mc:AlternateContent xmlns:mc="http://schemas.openxmlformats.org/markup-compatibility/2006" xmlns:a14="http://schemas.microsoft.com/office/drawing/2010/main">
        <mc:Choice Requires="a14">
          <p:sp>
            <p:nvSpPr>
              <p:cNvPr id="9" name="矩形 8"/>
              <p:cNvSpPr/>
              <p:nvPr/>
            </p:nvSpPr>
            <p:spPr>
              <a:xfrm>
                <a:off x="389206" y="3789834"/>
                <a:ext cx="11412000" cy="1120050"/>
              </a:xfrm>
              <a:prstGeom prst="rect">
                <a:avLst/>
              </a:prstGeom>
            </p:spPr>
            <p:txBody>
              <a:bodyPr>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smtClean="0">
                            <a:solidFill>
                              <a:srgbClr val="0070C0"/>
                            </a:solidFill>
                            <a:effectLst/>
                            <a:latin typeface="Cambria Math" panose="02040503050406030204" pitchFamily="18" charset="0"/>
                            <a:ea typeface="Cambria Math" panose="02040503050406030204" pitchFamily="18" charset="0"/>
                          </a:rPr>
                        </m:ctrlPr>
                      </m:fPr>
                      <m:num>
                        <m:rad>
                          <m:radPr>
                            <m:degHide m:val="on"/>
                            <m:ctrlPr>
                              <a:rPr lang="zh-CN" altLang="zh-CN" sz="2800" i="1">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6</m:t>
                            </m:r>
                          </m:e>
                        </m:rad>
                      </m:num>
                      <m:den>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4</m:t>
                        </m:r>
                      </m:den>
                    </m:f>
                  </m:oMath>
                </a14:m>
                <a:r>
                  <a:rPr lang="zh-CN" altLang="zh-CN" sz="280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100">
                  <a:solidFill>
                    <a:srgbClr val="0070C0"/>
                  </a:solidFill>
                  <a:effectLst/>
                  <a:latin typeface="Times New Roman" panose="02020603050405020304" pitchFamily="18" charset="0"/>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206" y="3789834"/>
                <a:ext cx="11412000" cy="1120050"/>
              </a:xfrm>
              <a:prstGeom prst="rect">
                <a:avLst/>
              </a:prstGeom>
              <a:blipFill rotWithShape="0">
                <a:blip r:embed="rId4"/>
                <a:stretch>
                  <a:fillRect l="-11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543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01911"/>
            <a:ext cx="11855846" cy="6052219"/>
            <a:chOff x="0" y="401911"/>
            <a:chExt cx="11855846" cy="6052219"/>
          </a:xfrm>
        </p:grpSpPr>
        <p:grpSp>
          <p:nvGrpSpPr>
            <p:cNvPr id="2" name="组合 1"/>
            <p:cNvGrpSpPr/>
            <p:nvPr/>
          </p:nvGrpSpPr>
          <p:grpSpPr>
            <a:xfrm>
              <a:off x="0" y="401911"/>
              <a:ext cx="11855846" cy="6052219"/>
              <a:chOff x="0" y="774110"/>
              <a:chExt cx="11855846" cy="6052219"/>
            </a:xfrm>
          </p:grpSpPr>
          <mc:AlternateContent xmlns:mc="http://schemas.openxmlformats.org/markup-compatibility/2006" xmlns:a14="http://schemas.microsoft.com/office/drawing/2010/main">
            <mc:Choice Requires="a14">
              <p:sp>
                <p:nvSpPr>
                  <p:cNvPr id="5" name="矩形 4"/>
                  <p:cNvSpPr/>
                  <p:nvPr/>
                </p:nvSpPr>
                <p:spPr>
                  <a:xfrm>
                    <a:off x="389255" y="1250315"/>
                    <a:ext cx="11466591" cy="5576014"/>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作出光路图，如图甲所示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由几何关系可知</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180°</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𝐶</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a:effectLst/>
                        <a:latin typeface="Times New Roman" panose="02020603050405020304" pitchFamily="18" charset="0"/>
                        <a:ea typeface="宋体" panose="02010600030101010101" pitchFamily="2" charset="-122"/>
                      </a:rPr>
                      <a:t>=75°</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当</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宋体" panose="02010600030101010101" pitchFamily="2" charset="-122"/>
                      </a:rPr>
                      <a:t>=45°</a:t>
                    </a:r>
                    <a:r>
                      <a:rPr lang="zh-CN" altLang="zh-CN" sz="2800">
                        <a:effectLst/>
                        <a:latin typeface="Times New Roman" panose="02020603050405020304" pitchFamily="18" charset="0"/>
                        <a:ea typeface="楷体" panose="02010609060101010101" pitchFamily="49" charset="-122"/>
                      </a:rPr>
                      <a:t>时，</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BAC</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90°-</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=30°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所以光在</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楷体" panose="02010609060101010101" pitchFamily="49" charset="-122"/>
                      </a:rPr>
                      <a:t>边的入射角为</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2=90°-</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1=60°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由折射定律得</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∠2</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∠3</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则光线从</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楷体" panose="02010609060101010101" pitchFamily="49" charset="-122"/>
                      </a:rPr>
                      <a:t>边射入棱镜时折射角的正弦值为</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3=</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∠2</m:t>
                            </m:r>
                          </m:num>
                          <m:den>
                            <m:r>
                              <a:rPr lang="en-US" altLang="zh-CN" sz="2800" i="1">
                                <a:effectLst/>
                                <a:latin typeface="Cambria Math" panose="02040503050406030204" pitchFamily="18" charset="0"/>
                                <a:ea typeface="宋体" panose="02010600030101010101" pitchFamily="2" charset="-122"/>
                              </a:rPr>
                              <m:t>𝑛</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6</m:t>
                                </m:r>
                              </m:e>
                            </m:rad>
                          </m:num>
                          <m:den>
                            <m:r>
                              <a:rPr lang="en-US" altLang="zh-CN" sz="2800">
                                <a:effectLst/>
                                <a:latin typeface="Cambria Math" panose="02040503050406030204" pitchFamily="18" charset="0"/>
                                <a:ea typeface="宋体" panose="02010600030101010101" pitchFamily="2" charset="-122"/>
                              </a:rPr>
                              <m:t>4</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55" y="1250315"/>
                    <a:ext cx="11466591" cy="5576014"/>
                  </a:xfrm>
                  <a:prstGeom prst="rect">
                    <a:avLst/>
                  </a:prstGeom>
                  <a:blipFill rotWithShape="0">
                    <a:blip r:embed="rId2"/>
                    <a:stretch>
                      <a:fillRect l="-1116"/>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3" name="image166.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406" y="1554039"/>
              <a:ext cx="3024281" cy="1852205"/>
            </a:xfrm>
            <a:prstGeom prst="rect">
              <a:avLst/>
            </a:prstGeom>
            <a:noFill/>
            <a:ln>
              <a:noFill/>
            </a:ln>
          </p:spPr>
        </p:pic>
      </p:grpSp>
    </p:spTree>
    <p:extLst>
      <p:ext uri="{BB962C8B-B14F-4D97-AF65-F5344CB8AC3E}">
        <p14:creationId xmlns:p14="http://schemas.microsoft.com/office/powerpoint/2010/main" val="402608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77466"/>
            <a:ext cx="7866240" cy="1384995"/>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若光线从</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cs typeface="Times New Roman" panose="02020603050405020304" pitchFamily="18" charset="0"/>
              </a:rPr>
              <a:t>边折射后直接到达</a:t>
            </a:r>
            <a:r>
              <a:rPr lang="en-US" altLang="zh-CN" sz="2800" i="1">
                <a:latin typeface="Times New Roman" panose="02020603050405020304" pitchFamily="18" charset="0"/>
                <a:ea typeface="宋体" panose="02010600030101010101" pitchFamily="2" charset="-122"/>
              </a:rPr>
              <a:t>BC</a:t>
            </a:r>
            <a:r>
              <a:rPr lang="zh-CN" altLang="zh-CN" sz="2800">
                <a:latin typeface="Times New Roman" panose="02020603050405020304" pitchFamily="18" charset="0"/>
                <a:ea typeface="宋体" panose="02010600030101010101" pitchFamily="2" charset="-122"/>
                <a:cs typeface="Times New Roman" panose="02020603050405020304" pitchFamily="18" charset="0"/>
              </a:rPr>
              <a:t>边，并在</a:t>
            </a:r>
            <a:r>
              <a:rPr lang="en-US" altLang="zh-CN" sz="2800" i="1">
                <a:latin typeface="Times New Roman" panose="02020603050405020304" pitchFamily="18" charset="0"/>
                <a:ea typeface="宋体" panose="02010600030101010101" pitchFamily="2" charset="-122"/>
              </a:rPr>
              <a:t>BC</a:t>
            </a:r>
            <a:r>
              <a:rPr lang="zh-CN" altLang="zh-CN" sz="2800">
                <a:latin typeface="Times New Roman" panose="02020603050405020304" pitchFamily="18" charset="0"/>
                <a:ea typeface="宋体" panose="02010600030101010101" pitchFamily="2" charset="-122"/>
                <a:cs typeface="Times New Roman" panose="02020603050405020304" pitchFamily="18" charset="0"/>
              </a:rPr>
              <a:t>边刚好发生全反射，求此时的</a:t>
            </a:r>
            <a:r>
              <a:rPr lang="en-US" altLang="zh-CN" sz="2800" i="1">
                <a:latin typeface="Times New Roman" panose="02020603050405020304" pitchFamily="18" charset="0"/>
                <a:ea typeface="宋体" panose="02010600030101010101" pitchFamily="2" charset="-122"/>
              </a:rPr>
              <a:t>α</a:t>
            </a:r>
            <a:r>
              <a:rPr lang="zh-CN" altLang="zh-CN" sz="2800">
                <a:latin typeface="Times New Roman" panose="02020603050405020304" pitchFamily="18" charset="0"/>
                <a:ea typeface="宋体" panose="02010600030101010101" pitchFamily="2" charset="-122"/>
                <a:cs typeface="Times New Roman" panose="02020603050405020304" pitchFamily="18" charset="0"/>
              </a:rPr>
              <a:t>值。</a:t>
            </a:r>
            <a:endParaRPr lang="zh-CN" altLang="zh-CN" sz="1100">
              <a:effectLst/>
              <a:latin typeface="Times New Roman" panose="02020603050405020304" pitchFamily="18" charset="0"/>
              <a:ea typeface="宋体" panose="02010600030101010101" pitchFamily="2" charset="-122"/>
            </a:endParaRPr>
          </a:p>
        </p:txBody>
      </p:sp>
      <p:pic>
        <p:nvPicPr>
          <p:cNvPr id="7" name="image165.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9665" y="693490"/>
            <a:ext cx="2934133" cy="1387280"/>
          </a:xfrm>
          <a:prstGeom prst="rect">
            <a:avLst/>
          </a:prstGeom>
          <a:noFill/>
          <a:ln>
            <a:noFill/>
          </a:ln>
        </p:spPr>
      </p:pic>
      <p:sp>
        <p:nvSpPr>
          <p:cNvPr id="9" name="矩形 8"/>
          <p:cNvSpPr/>
          <p:nvPr/>
        </p:nvSpPr>
        <p:spPr>
          <a:xfrm>
            <a:off x="389206" y="1917626"/>
            <a:ext cx="11412000" cy="662554"/>
          </a:xfrm>
          <a:prstGeom prst="rect">
            <a:avLst/>
          </a:prstGeom>
        </p:spPr>
        <p:txBody>
          <a:bodyPr>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smtClean="0">
                <a:solidFill>
                  <a:srgbClr val="0070C0"/>
                </a:solidFill>
                <a:latin typeface="Times New Roman" panose="02020603050405020304" pitchFamily="18" charset="0"/>
                <a:ea typeface="宋体" panose="02010600030101010101" pitchFamily="2" charset="-122"/>
              </a:rPr>
              <a:t>60°</a:t>
            </a:r>
            <a:endParaRPr lang="zh-CN" altLang="zh-CN" sz="2800">
              <a:solidFill>
                <a:srgbClr val="0070C0"/>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4108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84101"/>
            <a:ext cx="11855846" cy="6370937"/>
            <a:chOff x="0" y="189434"/>
            <a:chExt cx="11855846" cy="6370937"/>
          </a:xfrm>
        </p:grpSpPr>
        <p:grpSp>
          <p:nvGrpSpPr>
            <p:cNvPr id="2" name="组合 1"/>
            <p:cNvGrpSpPr/>
            <p:nvPr/>
          </p:nvGrpSpPr>
          <p:grpSpPr>
            <a:xfrm>
              <a:off x="0" y="189434"/>
              <a:ext cx="11855846" cy="6370937"/>
              <a:chOff x="0" y="774110"/>
              <a:chExt cx="11855846" cy="6370937"/>
            </a:xfrm>
          </p:grpSpPr>
          <mc:AlternateContent xmlns:mc="http://schemas.openxmlformats.org/markup-compatibility/2006" xmlns:a14="http://schemas.microsoft.com/office/drawing/2010/main">
            <mc:Choice Requires="a14">
              <p:sp>
                <p:nvSpPr>
                  <p:cNvPr id="5" name="矩形 4"/>
                  <p:cNvSpPr/>
                  <p:nvPr/>
                </p:nvSpPr>
                <p:spPr>
                  <a:xfrm>
                    <a:off x="389255" y="1137697"/>
                    <a:ext cx="11466591" cy="6007350"/>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光在</a:t>
                    </a:r>
                    <a:r>
                      <a:rPr lang="en-US" altLang="zh-CN" sz="2800" i="1">
                        <a:effectLst/>
                        <a:latin typeface="Times New Roman" panose="02020603050405020304" pitchFamily="18" charset="0"/>
                        <a:ea typeface="宋体" panose="02010600030101010101" pitchFamily="2" charset="-122"/>
                      </a:rPr>
                      <a:t>BC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边刚好发生全反射，设全反射临界角为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e>
                            </m:rad>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=45°</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，如图乙所</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示</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由几何关系知，光在</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楷体" panose="02010609060101010101" pitchFamily="49" charset="-122"/>
                      </a:rPr>
                      <a:t>边的折射角为</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3</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=90°-</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180°-</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75°+90°-45°</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=30°</a:t>
                    </a:r>
                    <a:endParaRPr lang="zh-CN" altLang="zh-CN" sz="28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根据折射定律可知，光在</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楷体" panose="02010609060101010101" pitchFamily="49" charset="-122"/>
                      </a:rPr>
                      <a:t>边的入射角满足</a:t>
                    </a:r>
                    <a:endParaRPr lang="zh-CN" altLang="zh-CN" sz="28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2</m:t>
                                </m:r>
                              </m:e>
                              <m:sup>
                                <m:r>
                                  <a:rPr lang="en-US" altLang="zh-CN" sz="2800" i="1">
                                    <a:effectLst/>
                                    <a:latin typeface="Cambria Math" panose="02040503050406030204" pitchFamily="18" charset="0"/>
                                    <a:ea typeface="宋体" panose="02010600030101010101" pitchFamily="2" charset="-122"/>
                                  </a:rPr>
                                  <m:t>′</m:t>
                                </m:r>
                              </m:sup>
                            </m:sSup>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3</m:t>
                                </m:r>
                              </m:e>
                              <m:sup>
                                <m:r>
                                  <a:rPr lang="en-US" altLang="zh-CN" sz="2800" i="1">
                                    <a:effectLst/>
                                    <a:latin typeface="Cambria Math" panose="02040503050406030204" pitchFamily="18" charset="0"/>
                                    <a:ea typeface="宋体" panose="02010600030101010101" pitchFamily="2" charset="-122"/>
                                  </a:rPr>
                                  <m:t>′</m:t>
                                </m:r>
                              </m:sup>
                            </m:sSup>
                          </m:den>
                        </m:f>
                      </m:oMath>
                    </a14:m>
                    <a:endParaRPr lang="zh-CN" altLang="zh-CN" sz="28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=45°</a:t>
                    </a:r>
                    <a:endParaRPr lang="zh-CN" altLang="zh-CN" sz="28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根据几何关系可知</a:t>
                    </a:r>
                    <a:r>
                      <a:rPr lang="zh-CN" altLang="zh-CN" sz="2800" smtClean="0">
                        <a:effectLst/>
                        <a:latin typeface="Times New Roman" panose="02020603050405020304" pitchFamily="18" charset="0"/>
                        <a:ea typeface="楷体" panose="02010609060101010101" pitchFamily="49" charset="-122"/>
                      </a:rPr>
                      <a:t>，</a:t>
                    </a:r>
                    <a:r>
                      <a:rPr lang="en-US" altLang="zh-CN" sz="2800" i="1" smtClean="0">
                        <a:effectLst/>
                        <a:latin typeface="Times New Roman" panose="02020603050405020304" pitchFamily="18" charset="0"/>
                        <a:ea typeface="宋体" panose="02010600030101010101" pitchFamily="2" charset="-122"/>
                      </a:rPr>
                      <a:t>α</a:t>
                    </a:r>
                    <a:r>
                      <a:rPr lang="en-US" altLang="zh-CN" sz="2800" smtClean="0">
                        <a:effectLst/>
                        <a:latin typeface="Times New Roman" panose="02020603050405020304" pitchFamily="18" charset="0"/>
                        <a:ea typeface="宋体" panose="02010600030101010101" pitchFamily="2" charset="-122"/>
                      </a:rPr>
                      <a:t>=90</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BAC</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90°-</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=60°</a:t>
                    </a:r>
                    <a:r>
                      <a:rPr lang="zh-CN" altLang="zh-CN" sz="2800" smtClean="0">
                        <a:effectLst/>
                        <a:latin typeface="Times New Roman" panose="02020603050405020304" pitchFamily="18" charset="0"/>
                        <a:ea typeface="楷体" panose="02010609060101010101" pitchFamily="49" charset="-122"/>
                      </a:rPr>
                      <a:t>。</a:t>
                    </a:r>
                    <a:endParaRPr lang="zh-CN" altLang="zh-CN" sz="28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55" y="1137697"/>
                    <a:ext cx="11466591" cy="6007350"/>
                  </a:xfrm>
                  <a:prstGeom prst="rect">
                    <a:avLst/>
                  </a:prstGeom>
                  <a:blipFill rotWithShape="0">
                    <a:blip r:embed="rId2"/>
                    <a:stretch>
                      <a:fillRect l="-1116" b="-711"/>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0" name="image16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1430" y="3501802"/>
              <a:ext cx="3343003" cy="1944216"/>
            </a:xfrm>
            <a:prstGeom prst="rect">
              <a:avLst/>
            </a:prstGeom>
            <a:noFill/>
            <a:ln>
              <a:noFill/>
            </a:ln>
          </p:spPr>
        </p:pic>
      </p:grpSp>
    </p:spTree>
    <p:extLst>
      <p:ext uri="{BB962C8B-B14F-4D97-AF65-F5344CB8AC3E}">
        <p14:creationId xmlns:p14="http://schemas.microsoft.com/office/powerpoint/2010/main" val="409920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5418"/>
            <a:ext cx="11412000" cy="3888500"/>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山西大同市三模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如图所示，等腰直角三棱镜</a:t>
            </a:r>
            <a:r>
              <a:rPr lang="en-US" altLang="zh-CN" sz="2800" i="1">
                <a:latin typeface="Times New Roman" panose="02020603050405020304" pitchFamily="18" charset="0"/>
                <a:ea typeface="宋体" panose="02010600030101010101" pitchFamily="2" charset="-122"/>
              </a:rPr>
              <a:t>ABC</a:t>
            </a:r>
            <a:r>
              <a:rPr lang="zh-CN" altLang="zh-CN" sz="2800">
                <a:latin typeface="Times New Roman" panose="02020603050405020304" pitchFamily="18" charset="0"/>
                <a:ea typeface="宋体" panose="02010600030101010101" pitchFamily="2" charset="-122"/>
              </a:rPr>
              <a:t>中，</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en-US" altLang="zh-CN" sz="2800">
                <a:latin typeface="Times New Roman" panose="02020603050405020304" pitchFamily="18" charset="0"/>
                <a:ea typeface="宋体" panose="02010600030101010101" pitchFamily="2" charset="-122"/>
              </a:rPr>
              <a:t>=90°</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长为</a:t>
            </a:r>
            <a:r>
              <a:rPr lang="en-US" altLang="zh-CN" sz="2800" i="1">
                <a:latin typeface="Times New Roman" panose="02020603050405020304" pitchFamily="18" charset="0"/>
                <a:ea typeface="宋体" panose="02010600030101010101" pitchFamily="2" charset="-122"/>
              </a:rPr>
              <a:t>L</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为</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的中点，一单色光平行于</a:t>
            </a:r>
            <a:r>
              <a:rPr lang="en-US" altLang="zh-CN" sz="2800" i="1">
                <a:latin typeface="Times New Roman" panose="02020603050405020304" pitchFamily="18" charset="0"/>
                <a:ea typeface="宋体" panose="02010600030101010101" pitchFamily="2" charset="-122"/>
              </a:rPr>
              <a:t>CB</a:t>
            </a:r>
            <a:r>
              <a:rPr lang="zh-CN" altLang="zh-CN" sz="2800">
                <a:latin typeface="Times New Roman" panose="02020603050405020304" pitchFamily="18" charset="0"/>
                <a:ea typeface="宋体" panose="02010600030101010101" pitchFamily="2" charset="-122"/>
              </a:rPr>
              <a:t>照射在</a:t>
            </a:r>
            <a:r>
              <a:rPr lang="en-US" altLang="zh-CN" sz="2800" i="1">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宋体" panose="02010600030101010101" pitchFamily="2" charset="-122"/>
              </a:rPr>
              <a:t>边的</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rPr>
              <a:t>点，其折射光线刚好照射在</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点，将入射光线绕</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rPr>
              <a:t>点在竖直平面内沿顺时针方向转动，当光线与</a:t>
            </a:r>
            <a:r>
              <a:rPr lang="en-US" altLang="zh-CN" sz="2800" i="1">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宋体" panose="02010600030101010101" pitchFamily="2" charset="-122"/>
              </a:rPr>
              <a:t>边垂直时，入射光线在</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边刚好发生全反射，真空中的光速为</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，求：</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三棱镜对该单色光的折射率；</a:t>
            </a:r>
            <a:endParaRPr lang="zh-CN" altLang="zh-CN" sz="1100">
              <a:effectLst/>
              <a:latin typeface="Times New Roman" panose="02020603050405020304" pitchFamily="18" charset="0"/>
              <a:ea typeface="宋体" panose="02010600030101010101" pitchFamily="2" charset="-122"/>
            </a:endParaRPr>
          </a:p>
        </p:txBody>
      </p:sp>
      <p:sp>
        <p:nvSpPr>
          <p:cNvPr id="4" name="剪去对角的矩形 3"/>
          <p:cNvSpPr/>
          <p:nvPr/>
        </p:nvSpPr>
        <p:spPr>
          <a:xfrm>
            <a:off x="0" y="275620"/>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3</a:t>
            </a:r>
            <a:endParaRPr lang="zh-CN" altLang="en-US" dirty="0">
              <a:sym typeface="+mn-ea"/>
            </a:endParaRPr>
          </a:p>
        </p:txBody>
      </p:sp>
      <p:pic>
        <p:nvPicPr>
          <p:cNvPr id="7" name="image16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2709714"/>
            <a:ext cx="2310925" cy="2155085"/>
          </a:xfrm>
          <a:prstGeom prst="rect">
            <a:avLst/>
          </a:prstGeom>
          <a:noFill/>
          <a:ln>
            <a:noFill/>
          </a:ln>
        </p:spPr>
      </p:pic>
      <mc:AlternateContent xmlns:mc="http://schemas.openxmlformats.org/markup-compatibility/2006" xmlns:a14="http://schemas.microsoft.com/office/drawing/2010/main">
        <mc:Choice Requires="a14">
          <p:sp>
            <p:nvSpPr>
              <p:cNvPr id="9" name="矩形 8"/>
              <p:cNvSpPr/>
              <p:nvPr/>
            </p:nvSpPr>
            <p:spPr>
              <a:xfrm>
                <a:off x="389206" y="3996380"/>
                <a:ext cx="11412000" cy="801566"/>
              </a:xfrm>
              <a:prstGeom prst="rect">
                <a:avLst/>
              </a:prstGeom>
            </p:spPr>
            <p:txBody>
              <a:bodyPr>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rad>
                      <m:radPr>
                        <m:degHide m:val="on"/>
                        <m:ctrlPr>
                          <a:rPr lang="zh-CN" altLang="zh-CN" sz="2800" i="1" smtClean="0">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2</m:t>
                        </m:r>
                      </m:e>
                    </m:rad>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206" y="3996380"/>
                <a:ext cx="11412000" cy="801566"/>
              </a:xfrm>
              <a:prstGeom prst="rect">
                <a:avLst/>
              </a:prstGeom>
              <a:blipFill rotWithShape="0">
                <a:blip r:embed="rId3"/>
                <a:stretch>
                  <a:fillRect l="-1122" b="-9160"/>
                </a:stretch>
              </a:blipFill>
            </p:spPr>
            <p:txBody>
              <a:bodyPr/>
              <a:lstStyle/>
              <a:p>
                <a:r>
                  <a:rPr lang="zh-CN" altLang="en-US">
                    <a:noFill/>
                  </a:rPr>
                  <a:t> </a:t>
                </a:r>
              </a:p>
            </p:txBody>
          </p:sp>
        </mc:Fallback>
      </mc:AlternateContent>
      <p:grpSp>
        <p:nvGrpSpPr>
          <p:cNvPr id="10" name="组合 9"/>
          <p:cNvGrpSpPr/>
          <p:nvPr/>
        </p:nvGrpSpPr>
        <p:grpSpPr>
          <a:xfrm>
            <a:off x="0" y="4770074"/>
            <a:ext cx="11801475" cy="2063146"/>
            <a:chOff x="0" y="774110"/>
            <a:chExt cx="11801475" cy="2063146"/>
          </a:xfrm>
        </p:grpSpPr>
        <mc:AlternateContent xmlns:mc="http://schemas.openxmlformats.org/markup-compatibility/2006" xmlns:a14="http://schemas.microsoft.com/office/drawing/2010/main">
          <mc:Choice Requires="a14">
            <p:sp>
              <p:nvSpPr>
                <p:cNvPr id="11" name="矩形 10"/>
                <p:cNvSpPr/>
                <p:nvPr/>
              </p:nvSpPr>
              <p:spPr>
                <a:xfrm>
                  <a:off x="389255" y="1181995"/>
                  <a:ext cx="11412220" cy="1655261"/>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根据题意，光在</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楷体" panose="02010609060101010101" pitchFamily="49" charset="-122"/>
                    </a:rPr>
                    <a:t>边发生全反射的临界角为</a:t>
                  </a:r>
                  <a:r>
                    <a:rPr lang="en-US" altLang="zh-CN" sz="2800">
                      <a:effectLst/>
                      <a:latin typeface="Times New Roman" panose="02020603050405020304" pitchFamily="18" charset="0"/>
                      <a:ea typeface="宋体" panose="02010600030101010101" pitchFamily="2" charset="-122"/>
                    </a:rPr>
                    <a:t>45°</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则三棱镜对光的折射率</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45°</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389255" y="1181995"/>
                  <a:ext cx="11412220" cy="1655261"/>
                </a:xfrm>
                <a:prstGeom prst="rect">
                  <a:avLst/>
                </a:prstGeom>
                <a:blipFill rotWithShape="0">
                  <a:blip r:embed="rId4"/>
                  <a:stretch>
                    <a:fillRect l="-1122"/>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3" name="矩形 1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5" name="组合 65"/>
              <p:cNvGrpSpPr>
                <a:grpSpLocks/>
              </p:cNvGrpSpPr>
              <p:nvPr/>
            </p:nvGrpSpPr>
            <p:grpSpPr bwMode="auto">
              <a:xfrm>
                <a:off x="1224676" y="886173"/>
                <a:ext cx="162478" cy="162211"/>
                <a:chOff x="3104" y="165"/>
                <a:chExt cx="276" cy="275"/>
              </a:xfrm>
            </p:grpSpPr>
            <p:cxnSp>
              <p:nvCxnSpPr>
                <p:cNvPr id="16" name="直接连接符 1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04228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144995"/>
            <a:ext cx="11412000" cy="656846"/>
          </a:xfrm>
          <a:prstGeom prst="rect">
            <a:avLst/>
          </a:prstGeom>
        </p:spPr>
        <p:txBody>
          <a:bodyPr>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该单色光从</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点传播到</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cs typeface="Times New Roman" panose="02020603050405020304" pitchFamily="18" charset="0"/>
              </a:rPr>
              <a:t>点所用的时间。</a:t>
            </a:r>
            <a:endParaRPr lang="zh-CN" altLang="zh-CN" sz="1100">
              <a:effectLst/>
              <a:latin typeface="Times New Roman" panose="02020603050405020304" pitchFamily="18" charset="0"/>
              <a:ea typeface="宋体" panose="02010600030101010101" pitchFamily="2" charset="-122"/>
            </a:endParaRPr>
          </a:p>
        </p:txBody>
      </p:sp>
      <p:pic>
        <p:nvPicPr>
          <p:cNvPr id="7" name="image16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382" y="618096"/>
            <a:ext cx="2310925" cy="2155085"/>
          </a:xfrm>
          <a:prstGeom prst="rect">
            <a:avLst/>
          </a:prstGeom>
          <a:noFill/>
          <a:ln>
            <a:noFill/>
          </a:ln>
        </p:spPr>
      </p:pic>
      <mc:AlternateContent xmlns:mc="http://schemas.openxmlformats.org/markup-compatibility/2006" xmlns:a14="http://schemas.microsoft.com/office/drawing/2010/main">
        <mc:Choice Requires="a14">
          <p:sp>
            <p:nvSpPr>
              <p:cNvPr id="9" name="矩形 8"/>
              <p:cNvSpPr/>
              <p:nvPr/>
            </p:nvSpPr>
            <p:spPr>
              <a:xfrm>
                <a:off x="389206" y="1945857"/>
                <a:ext cx="11412000" cy="1123897"/>
              </a:xfrm>
              <a:prstGeom prst="rect">
                <a:avLst/>
              </a:prstGeom>
            </p:spPr>
            <p:txBody>
              <a:bodyPr>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smtClean="0">
                            <a:solidFill>
                              <a:srgbClr val="0070C0"/>
                            </a:solidFill>
                            <a:latin typeface="Cambria Math" panose="02040503050406030204" pitchFamily="18" charset="0"/>
                            <a:ea typeface="Cambria Math" panose="02040503050406030204" pitchFamily="18" charset="0"/>
                          </a:rPr>
                        </m:ctrlPr>
                      </m:fPr>
                      <m:num>
                        <m:rad>
                          <m:radPr>
                            <m:degHide m:val="on"/>
                            <m:ctrlPr>
                              <a:rPr lang="zh-CN" altLang="zh-CN" sz="2800" i="1">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m:t>
                            </m:r>
                          </m:e>
                        </m:rad>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𝑐</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206" y="1945857"/>
                <a:ext cx="11412000" cy="1123897"/>
              </a:xfrm>
              <a:prstGeom prst="rect">
                <a:avLst/>
              </a:prstGeom>
              <a:blipFill rotWithShape="0">
                <a:blip r:embed="rId3"/>
                <a:stretch>
                  <a:fillRect l="-11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296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05458"/>
            <a:ext cx="11801475" cy="5979090"/>
            <a:chOff x="0" y="405458"/>
            <a:chExt cx="11801475" cy="5979090"/>
          </a:xfrm>
        </p:grpSpPr>
        <p:grpSp>
          <p:nvGrpSpPr>
            <p:cNvPr id="11" name="组合 10"/>
            <p:cNvGrpSpPr/>
            <p:nvPr/>
          </p:nvGrpSpPr>
          <p:grpSpPr>
            <a:xfrm>
              <a:off x="0" y="405458"/>
              <a:ext cx="11801475" cy="5979090"/>
              <a:chOff x="0" y="774110"/>
              <a:chExt cx="11801475" cy="5979090"/>
            </a:xfrm>
          </p:grpSpPr>
          <mc:AlternateContent xmlns:mc="http://schemas.openxmlformats.org/markup-compatibility/2006" xmlns:a14="http://schemas.microsoft.com/office/drawing/2010/main">
            <mc:Choice Requires="a14">
              <p:sp>
                <p:nvSpPr>
                  <p:cNvPr id="12" name="矩形 11"/>
                  <p:cNvSpPr/>
                  <p:nvPr/>
                </p:nvSpPr>
                <p:spPr>
                  <a:xfrm>
                    <a:off x="389255" y="1181995"/>
                    <a:ext cx="11412220" cy="5571205"/>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如图所</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示</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当光以平行于</a:t>
                    </a:r>
                    <a:r>
                      <a:rPr lang="en-US" altLang="zh-CN" sz="2800" i="1">
                        <a:effectLst/>
                        <a:latin typeface="Times New Roman" panose="02020603050405020304" pitchFamily="18" charset="0"/>
                        <a:ea typeface="宋体" panose="02010600030101010101" pitchFamily="2" charset="-122"/>
                      </a:rPr>
                      <a:t>CB</a:t>
                    </a:r>
                    <a:r>
                      <a:rPr lang="zh-CN" altLang="zh-CN" sz="2800">
                        <a:effectLst/>
                        <a:latin typeface="Times New Roman" panose="02020603050405020304" pitchFamily="18" charset="0"/>
                        <a:ea typeface="楷体" panose="02010609060101010101" pitchFamily="49" charset="-122"/>
                      </a:rPr>
                      <a:t>方向入射时，入射角</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=45°</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设折射角为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，则有</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𝑖</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𝑟</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=30°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根据几何关系</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AFE</a:t>
                    </a:r>
                    <a:r>
                      <a:rPr lang="en-US" altLang="zh-CN" sz="2800">
                        <a:effectLst/>
                        <a:latin typeface="Times New Roman" panose="02020603050405020304" pitchFamily="18" charset="0"/>
                        <a:ea typeface="宋体" panose="02010600030101010101" pitchFamily="2" charset="-122"/>
                      </a:rPr>
                      <a:t>=60°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根据正弦定理有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𝐹𝐸</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45°</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𝐴𝐸</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60°</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FE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6</m:t>
                                </m:r>
                              </m:e>
                            </m:rad>
                          </m:num>
                          <m:den>
                            <m:r>
                              <a:rPr lang="en-US" altLang="zh-CN" sz="2800">
                                <a:effectLst/>
                                <a:latin typeface="Cambria Math" panose="02040503050406030204" pitchFamily="18" charset="0"/>
                                <a:ea typeface="宋体" panose="02010600030101010101" pitchFamily="2" charset="-122"/>
                              </a:rPr>
                              <m:t>6</m:t>
                            </m:r>
                          </m:den>
                        </m:f>
                      </m:oMath>
                    </a14:m>
                    <a:r>
                      <a:rPr lang="en-US" altLang="zh-CN" sz="2800" i="1" smtClean="0">
                        <a:effectLst/>
                        <a:latin typeface="Times New Roman" panose="02020603050405020304" pitchFamily="18" charset="0"/>
                        <a:ea typeface="宋体" panose="02010600030101010101" pitchFamily="2" charset="-122"/>
                      </a:rPr>
                      <a:t>L</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55" y="1181995"/>
                    <a:ext cx="11412220" cy="5571205"/>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14" name="组合 13"/>
              <p:cNvGrpSpPr/>
              <p:nvPr/>
            </p:nvGrpSpPr>
            <p:grpSpPr>
              <a:xfrm>
                <a:off x="0" y="774110"/>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20" name="直接连接符 1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7" name="image16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3398" y="2491167"/>
              <a:ext cx="2375768" cy="2215555"/>
            </a:xfrm>
            <a:prstGeom prst="rect">
              <a:avLst/>
            </a:prstGeom>
            <a:noFill/>
            <a:ln>
              <a:noFill/>
            </a:ln>
          </p:spPr>
        </p:pic>
      </p:grpSp>
    </p:spTree>
    <p:extLst>
      <p:ext uri="{BB962C8B-B14F-4D97-AF65-F5344CB8AC3E}">
        <p14:creationId xmlns:p14="http://schemas.microsoft.com/office/powerpoint/2010/main" val="19083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693490"/>
            <a:ext cx="11801475" cy="3312368"/>
            <a:chOff x="0" y="405458"/>
            <a:chExt cx="11801475" cy="3312368"/>
          </a:xfrm>
        </p:grpSpPr>
        <p:grpSp>
          <p:nvGrpSpPr>
            <p:cNvPr id="11" name="组合 10"/>
            <p:cNvGrpSpPr/>
            <p:nvPr/>
          </p:nvGrpSpPr>
          <p:grpSpPr>
            <a:xfrm>
              <a:off x="0" y="405458"/>
              <a:ext cx="11801475" cy="3312368"/>
              <a:chOff x="0" y="774110"/>
              <a:chExt cx="11801475" cy="3312368"/>
            </a:xfrm>
          </p:grpSpPr>
          <mc:AlternateContent xmlns:mc="http://schemas.openxmlformats.org/markup-compatibility/2006" xmlns:a14="http://schemas.microsoft.com/office/drawing/2010/main">
            <mc:Choice Requires="a14">
              <p:sp>
                <p:nvSpPr>
                  <p:cNvPr id="12" name="矩形 11"/>
                  <p:cNvSpPr/>
                  <p:nvPr/>
                </p:nvSpPr>
                <p:spPr>
                  <a:xfrm>
                    <a:off x="389255" y="1286544"/>
                    <a:ext cx="11412220" cy="2799934"/>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光在三棱镜中传播速度为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𝑐</m:t>
                            </m:r>
                          </m:num>
                          <m:den>
                            <m:r>
                              <a:rPr lang="en-US" altLang="zh-CN" sz="2800" i="1">
                                <a:effectLst/>
                                <a:latin typeface="Cambria Math" panose="02040503050406030204" pitchFamily="18" charset="0"/>
                                <a:ea typeface="宋体" panose="02010600030101010101" pitchFamily="2" charset="-122"/>
                              </a:rPr>
                              <m:t>𝑛</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c</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则光从</a:t>
                    </a:r>
                    <a:r>
                      <a:rPr lang="en-US" altLang="zh-CN" sz="2800" i="1">
                        <a:effectLst/>
                        <a:latin typeface="Times New Roman" panose="02020603050405020304" pitchFamily="18" charset="0"/>
                        <a:ea typeface="宋体" panose="02010600030101010101" pitchFamily="2" charset="-122"/>
                      </a:rPr>
                      <a:t>F</a:t>
                    </a:r>
                    <a:r>
                      <a:rPr lang="zh-CN" altLang="zh-CN" sz="2800">
                        <a:effectLst/>
                        <a:latin typeface="Times New Roman" panose="02020603050405020304" pitchFamily="18" charset="0"/>
                        <a:ea typeface="楷体" panose="02010609060101010101" pitchFamily="49" charset="-122"/>
                      </a:rPr>
                      <a:t>点传播到</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楷体" panose="02010609060101010101" pitchFamily="49" charset="-122"/>
                      </a:rPr>
                      <a:t>点所用时间为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𝐹𝐸</m:t>
                            </m:r>
                          </m:num>
                          <m:den>
                            <m:r>
                              <a:rPr lang="en-US" altLang="zh-CN" sz="2800" i="1">
                                <a:effectLst/>
                                <a:latin typeface="Cambria Math" panose="02040503050406030204" pitchFamily="18" charset="0"/>
                                <a:ea typeface="宋体" panose="02010600030101010101" pitchFamily="2" charset="-122"/>
                              </a:rPr>
                              <m:t>𝑣</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r>
                              <a:rPr lang="en-US" altLang="zh-CN" sz="2800" i="1">
                                <a:effectLst/>
                                <a:latin typeface="Cambria Math" panose="02040503050406030204" pitchFamily="18" charset="0"/>
                                <a:ea typeface="宋体" panose="02010600030101010101" pitchFamily="2" charset="-122"/>
                              </a:rPr>
                              <m:t>𝐿</m:t>
                            </m:r>
                          </m:num>
                          <m:den>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𝑐</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55" y="1286544"/>
                    <a:ext cx="11412220" cy="2799934"/>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14" name="组合 13"/>
              <p:cNvGrpSpPr/>
              <p:nvPr/>
            </p:nvGrpSpPr>
            <p:grpSpPr>
              <a:xfrm>
                <a:off x="0" y="774110"/>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20" name="直接连接符 1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7" name="image16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454" y="1341562"/>
              <a:ext cx="2375768" cy="2215555"/>
            </a:xfrm>
            <a:prstGeom prst="rect">
              <a:avLst/>
            </a:prstGeom>
            <a:noFill/>
            <a:ln>
              <a:noFill/>
            </a:ln>
          </p:spPr>
        </p:pic>
      </p:grpSp>
      <p:sp>
        <p:nvSpPr>
          <p:cNvPr id="13" name="矩形 12">
            <a:hlinkClick r:id="rId4"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26518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7271983"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53246"/>
            <a:ext cx="11593288" cy="767390"/>
          </a:xfrm>
          <a:prstGeom prst="rect">
            <a:avLst/>
          </a:prstGeom>
        </p:spPr>
        <p:txBody>
          <a:bodyPr wrap="square">
            <a:spAutoFit/>
          </a:bodyPr>
          <a:lstStyle/>
          <a:p>
            <a:pPr>
              <a:lnSpc>
                <a:spcPct val="120000"/>
              </a:lnSpc>
            </a:pPr>
            <a:r>
              <a:rPr lang="zh-CN" altLang="en-US" sz="4000" b="1">
                <a:solidFill>
                  <a:prstClr val="black"/>
                </a:solidFill>
                <a:latin typeface="微软雅黑" panose="020B0503020204020204" charset="-122"/>
                <a:ea typeface="微软雅黑" panose="020B0503020204020204" charset="-122"/>
                <a:cs typeface="微软雅黑" panose="020B0503020204020204" charset="-122"/>
              </a:rPr>
              <a:t>考点二　光的波动性　</a:t>
            </a:r>
            <a:r>
              <a:rPr lang="zh-CN" altLang="en-US" sz="4000" b="1" smtClean="0">
                <a:solidFill>
                  <a:prstClr val="black"/>
                </a:solidFill>
                <a:latin typeface="微软雅黑" panose="020B0503020204020204" charset="-122"/>
                <a:ea typeface="微软雅黑" panose="020B0503020204020204" charset="-122"/>
                <a:cs typeface="微软雅黑" panose="020B0503020204020204" charset="-122"/>
              </a:rPr>
              <a:t>电磁波</a:t>
            </a:r>
            <a:endParaRPr lang="zh-CN" altLang="en-US" sz="3200"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502" y="2187811"/>
            <a:ext cx="5015911" cy="1299600"/>
          </a:xfrm>
          <a:prstGeom prst="rect">
            <a:avLst/>
          </a:prstGeom>
        </p:spPr>
      </p:pic>
    </p:spTree>
    <p:extLst>
      <p:ext uri="{BB962C8B-B14F-4D97-AF65-F5344CB8AC3E}">
        <p14:creationId xmlns:p14="http://schemas.microsoft.com/office/powerpoint/2010/main" val="3524017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892671"/>
            <a:ext cx="11377264" cy="1384995"/>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spc="-100">
                <a:latin typeface="+mn-ea"/>
                <a:cs typeface="Courier New" panose="02070309020205020404" pitchFamily="49" charset="0"/>
              </a:rPr>
              <a:t>1.</a:t>
            </a:r>
            <a:r>
              <a:rPr lang="zh-CN" altLang="zh-CN" sz="2800" b="1" kern="100" spc="-100">
                <a:latin typeface="+mn-ea"/>
                <a:cs typeface="Courier New" panose="02070309020205020404" pitchFamily="49" charset="0"/>
              </a:rPr>
              <a:t>光的干涉现象</a:t>
            </a:r>
            <a:r>
              <a:rPr lang="zh-CN" altLang="zh-CN" sz="2800" spc="-100">
                <a:latin typeface="Times New Roman" panose="02020603050405020304" pitchFamily="18" charset="0"/>
              </a:rPr>
              <a:t>：</a:t>
            </a:r>
            <a:r>
              <a:rPr lang="zh-CN" altLang="zh-CN" sz="2800" spc="-100">
                <a:latin typeface="Times New Roman" panose="02020603050405020304" pitchFamily="18" charset="0"/>
                <a:ea typeface="宋体" panose="02010600030101010101" pitchFamily="2" charset="-122"/>
              </a:rPr>
              <a:t>双缝干涉、薄膜干涉</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油膜、空气膜、增透膜、牛顿环</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a:t>
            </a:r>
            <a:endParaRPr lang="zh-CN" altLang="zh-CN" sz="1100" spc="-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2.</a:t>
            </a:r>
            <a:r>
              <a:rPr lang="zh-CN" altLang="zh-CN" sz="2800" b="1" kern="100">
                <a:latin typeface="+mn-ea"/>
                <a:cs typeface="Courier New" panose="02070309020205020404" pitchFamily="49" charset="0"/>
              </a:rPr>
              <a:t>光的衍射现象</a:t>
            </a:r>
            <a:r>
              <a:rPr lang="zh-CN" altLang="zh-CN" sz="2800">
                <a:latin typeface="Times New Roman" panose="02020603050405020304" pitchFamily="18" charset="0"/>
                <a:ea typeface="宋体" panose="02010600030101010101" pitchFamily="2" charset="-122"/>
              </a:rPr>
              <a:t>：单缝衍射、圆孔衍射、光栅衍射、泊松亮斑。</a:t>
            </a:r>
            <a:endParaRPr lang="zh-CN" altLang="zh-CN" sz="110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知识体系</a:t>
              </a:r>
            </a:p>
          </p:txBody>
        </p:sp>
      </p:grpSp>
      <p:pic>
        <p:nvPicPr>
          <p:cNvPr id="8" name="image16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566" y="1125538"/>
            <a:ext cx="11578219" cy="518457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45418"/>
            <a:ext cx="11377264" cy="656846"/>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3.</a:t>
            </a:r>
            <a:r>
              <a:rPr lang="zh-CN" altLang="zh-CN" sz="2800" b="1" kern="100">
                <a:latin typeface="+mn-ea"/>
                <a:cs typeface="Courier New" panose="02070309020205020404" pitchFamily="49" charset="0"/>
              </a:rPr>
              <a:t>光的双缝干涉和单缝衍射的比较</a:t>
            </a:r>
          </a:p>
        </p:txBody>
      </p:sp>
      <p:graphicFrame>
        <p:nvGraphicFramePr>
          <p:cNvPr id="4" name="表格 3"/>
          <p:cNvGraphicFramePr>
            <a:graphicFrameLocks noGrp="1"/>
          </p:cNvGraphicFramePr>
          <p:nvPr>
            <p:extLst>
              <p:ext uri="{D42A27DB-BD31-4B8C-83A1-F6EECF244321}">
                <p14:modId xmlns:p14="http://schemas.microsoft.com/office/powerpoint/2010/main" val="2514646830"/>
              </p:ext>
            </p:extLst>
          </p:nvPr>
        </p:nvGraphicFramePr>
        <p:xfrm>
          <a:off x="522014" y="746449"/>
          <a:ext cx="11261824" cy="5980582"/>
        </p:xfrm>
        <a:graphic>
          <a:graphicData uri="http://schemas.openxmlformats.org/drawingml/2006/table">
            <a:tbl>
              <a:tblPr firstRow="1" firstCol="1" bandRow="1"/>
              <a:tblGrid>
                <a:gridCol w="1252712"/>
                <a:gridCol w="1944216"/>
                <a:gridCol w="4032448"/>
                <a:gridCol w="4032448"/>
              </a:tblGrid>
              <a:tr h="297754">
                <a:tc gridSpan="2">
                  <a:txBody>
                    <a:bodyPr/>
                    <a:lstStyle/>
                    <a:p>
                      <a:pPr>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 </a:t>
                      </a:r>
                      <a:endParaRPr lang="zh-CN" sz="2800" dirty="0">
                        <a:effectLst/>
                        <a:latin typeface="Times New Roman" panose="02020603050405020304" pitchFamily="18" charset="0"/>
                        <a:ea typeface="宋体" panose="02010600030101010101" pitchFamily="2" charset="-122"/>
                      </a:endParaRP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双缝干涉</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单缝衍射</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6789">
                <a:tc gridSpan="2">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发生条件</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两束光频率相同、相位差恒定</a:t>
                      </a: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障碍物或狭缝的尺寸足够小</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明显衍射现象</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271">
                <a:tc rowSpan="3">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图样</a:t>
                      </a:r>
                      <a:r>
                        <a:rPr lang="zh-CN" sz="2800" smtClean="0">
                          <a:effectLst/>
                          <a:latin typeface="Times New Roman" panose="02020603050405020304" pitchFamily="18" charset="0"/>
                          <a:ea typeface="宋体" panose="02010600030101010101" pitchFamily="2" charset="-122"/>
                        </a:rPr>
                        <a:t>不</a:t>
                      </a: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r>
                        <a:rPr lang="zh-CN" sz="2800" smtClean="0">
                          <a:effectLst/>
                          <a:latin typeface="Times New Roman" panose="02020603050405020304" pitchFamily="18" charset="0"/>
                          <a:ea typeface="宋体" panose="02010600030101010101" pitchFamily="2" charset="-122"/>
                        </a:rPr>
                        <a:t>同</a:t>
                      </a:r>
                      <a:r>
                        <a:rPr lang="zh-CN" sz="2800">
                          <a:effectLst/>
                          <a:latin typeface="Times New Roman" panose="02020603050405020304" pitchFamily="18" charset="0"/>
                          <a:ea typeface="宋体" panose="02010600030101010101" pitchFamily="2" charset="-122"/>
                        </a:rPr>
                        <a:t>点</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条纹宽度</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条纹宽度相等</a:t>
                      </a: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条纹宽度不等，中央最宽</a:t>
                      </a: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271">
                <a:tc vMerge="1">
                  <a:txBody>
                    <a:bodyPr/>
                    <a:lstStyle/>
                    <a:p>
                      <a:endParaRPr lang="zh-CN" altLang="en-US"/>
                    </a:p>
                  </a:txBody>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条纹间距</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各相邻条纹间距相等</a:t>
                      </a: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各相邻条纹间距不等</a:t>
                      </a: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271">
                <a:tc vMerge="1">
                  <a:txBody>
                    <a:bodyPr/>
                    <a:lstStyle/>
                    <a:p>
                      <a:endParaRPr lang="zh-CN" altLang="en-US"/>
                    </a:p>
                  </a:txBody>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亮度情况</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清晰条纹，亮度基本相等</a:t>
                      </a: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中央条纹最亮，两边变暗</a:t>
                      </a:r>
                    </a:p>
                  </a:txBody>
                  <a:tcPr marL="9925" marR="992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271">
                <a:tc gridSpan="2">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与光的偏振的区别</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干涉、衍射都是波特有的现象；光的偏振现象说明光是横波</a:t>
                      </a:r>
                    </a:p>
                  </a:txBody>
                  <a:tcPr marL="5435" marR="5435" marT="5435" marB="54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15074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406574" y="268010"/>
                <a:ext cx="11377264" cy="5970096"/>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4.</a:t>
                </a:r>
                <a:r>
                  <a:rPr lang="zh-CN" altLang="zh-CN" sz="2800" b="1" kern="100">
                    <a:latin typeface="+mn-ea"/>
                    <a:cs typeface="Courier New" panose="02070309020205020404" pitchFamily="49" charset="0"/>
                  </a:rPr>
                  <a:t>电磁振荡和电磁波</a:t>
                </a:r>
              </a:p>
              <a:p>
                <a:pPr>
                  <a:lnSpc>
                    <a:spcPct val="150000"/>
                  </a:lnSpc>
                  <a:spcAft>
                    <a:spcPts val="0"/>
                  </a:spcAft>
                  <a:tabLst>
                    <a:tab pos="2790825" algn="l"/>
                    <a:tab pos="4231005" algn="l"/>
                  </a:tabLst>
                </a:pPr>
                <a:r>
                  <a:rPr lang="en-US" altLang="zh-CN" sz="2800" spc="-100">
                    <a:effectLst/>
                    <a:latin typeface="Times New Roman" panose="02020603050405020304" pitchFamily="18" charset="0"/>
                    <a:ea typeface="宋体" panose="02010600030101010101" pitchFamily="2" charset="-122"/>
                  </a:rPr>
                  <a:t>(1)</a:t>
                </a:r>
                <a:r>
                  <a:rPr lang="zh-CN" altLang="zh-CN" sz="2800" spc="-100">
                    <a:effectLst/>
                    <a:latin typeface="Times New Roman" panose="02020603050405020304" pitchFamily="18" charset="0"/>
                    <a:ea typeface="宋体" panose="02010600030101010101" pitchFamily="2" charset="-122"/>
                  </a:rPr>
                  <a:t>电磁振荡：</a:t>
                </a:r>
                <a:r>
                  <a:rPr lang="en-US" altLang="zh-CN" sz="2800" i="1" spc="-100">
                    <a:effectLst/>
                    <a:latin typeface="Times New Roman" panose="02020603050405020304" pitchFamily="18" charset="0"/>
                    <a:ea typeface="宋体" panose="02010600030101010101" pitchFamily="2" charset="-122"/>
                  </a:rPr>
                  <a:t>T</a:t>
                </a:r>
                <a:r>
                  <a:rPr lang="en-US" altLang="zh-CN" sz="2800" spc="-100">
                    <a:effectLst/>
                    <a:latin typeface="Times New Roman" panose="02020603050405020304" pitchFamily="18" charset="0"/>
                    <a:ea typeface="宋体" panose="02010600030101010101" pitchFamily="2" charset="-122"/>
                  </a:rPr>
                  <a:t>=2π</a:t>
                </a:r>
                <a14:m>
                  <m:oMath xmlns:m="http://schemas.openxmlformats.org/officeDocument/2006/math">
                    <m:rad>
                      <m:radPr>
                        <m:degHide m:val="on"/>
                        <m:ctrlPr>
                          <a:rPr lang="zh-CN" altLang="zh-CN" sz="2800" i="1" spc="-100">
                            <a:effectLst/>
                            <a:latin typeface="Cambria Math" panose="02040503050406030204" pitchFamily="18" charset="0"/>
                            <a:ea typeface="Cambria Math" panose="02040503050406030204" pitchFamily="18" charset="0"/>
                          </a:rPr>
                        </m:ctrlPr>
                      </m:radPr>
                      <m:deg/>
                      <m:e>
                        <m:r>
                          <a:rPr lang="en-US" altLang="zh-CN" sz="2800" i="1" spc="-100">
                            <a:effectLst/>
                            <a:latin typeface="Cambria Math" panose="02040503050406030204" pitchFamily="18" charset="0"/>
                            <a:ea typeface="宋体" panose="02010600030101010101" pitchFamily="2" charset="-122"/>
                          </a:rPr>
                          <m:t>𝐿𝐶</m:t>
                        </m:r>
                      </m:e>
                    </m:rad>
                  </m:oMath>
                </a14:m>
                <a:r>
                  <a:rPr lang="zh-CN" altLang="zh-CN" sz="2800" spc="-100">
                    <a:effectLst/>
                    <a:latin typeface="Times New Roman" panose="02020603050405020304" pitchFamily="18" charset="0"/>
                    <a:ea typeface="宋体" panose="02010600030101010101" pitchFamily="2" charset="-122"/>
                  </a:rPr>
                  <a:t>，电流为</a:t>
                </a:r>
                <a:r>
                  <a:rPr lang="en-US" altLang="zh-CN" sz="2800" spc="-100">
                    <a:effectLst/>
                    <a:latin typeface="Times New Roman" panose="02020603050405020304" pitchFamily="18" charset="0"/>
                    <a:ea typeface="宋体" panose="02010600030101010101" pitchFamily="2" charset="-122"/>
                  </a:rPr>
                  <a:t>0</a:t>
                </a:r>
                <a:r>
                  <a:rPr lang="zh-CN" altLang="zh-CN" sz="2800" spc="-100">
                    <a:effectLst/>
                    <a:latin typeface="Times New Roman" panose="02020603050405020304" pitchFamily="18" charset="0"/>
                    <a:ea typeface="宋体" panose="02010600030101010101" pitchFamily="2" charset="-122"/>
                  </a:rPr>
                  <a:t>时电场能最大，电流最大时磁场能最大。</a:t>
                </a:r>
                <a:endParaRPr lang="zh-CN" altLang="zh-CN" sz="1100" spc="-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麦克斯韦电磁场理论：变化的磁场能够在周围空间产生电场，变化的电场能够在周围空间产生磁场。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rPr>
                  <a:t>电磁波传播不需要介质，在介质中传播时，速度与介质材料和电磁波频率有关。</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(4)</a:t>
                </a:r>
                <a:r>
                  <a:rPr lang="zh-CN" altLang="zh-CN" sz="2800">
                    <a:effectLst/>
                    <a:latin typeface="Times New Roman" panose="02020603050405020304" pitchFamily="18" charset="0"/>
                    <a:ea typeface="宋体" panose="02010600030101010101" pitchFamily="2" charset="-122"/>
                  </a:rPr>
                  <a:t>电磁波谱：按照电磁波的频率高低或波长大小的顺序把它们排列成的谱叫作电磁波谱。按波长由长到短排列的电磁波谱为：无线电波、红外线、可见光、紫外线、</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射线、</a:t>
                </a:r>
                <a:r>
                  <a:rPr lang="en-US" altLang="zh-CN" sz="2800">
                    <a:effectLst/>
                    <a:latin typeface="Times New Roman" panose="02020603050405020304" pitchFamily="18" charset="0"/>
                    <a:ea typeface="宋体" panose="02010600030101010101" pitchFamily="2" charset="-122"/>
                  </a:rPr>
                  <a:t>γ</a:t>
                </a:r>
                <a:r>
                  <a:rPr lang="zh-CN" altLang="zh-CN" sz="2800">
                    <a:effectLst/>
                    <a:latin typeface="Times New Roman" panose="02020603050405020304" pitchFamily="18" charset="0"/>
                    <a:ea typeface="宋体" panose="02010600030101010101" pitchFamily="2" charset="-122"/>
                  </a:rPr>
                  <a:t>射线。</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406574" y="268010"/>
                <a:ext cx="11377264" cy="5970096"/>
              </a:xfrm>
              <a:prstGeom prst="rect">
                <a:avLst/>
              </a:prstGeom>
              <a:blipFill rotWithShape="0">
                <a:blip r:embed="rId2"/>
                <a:stretch>
                  <a:fillRect l="-1125" r="-268" b="-7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1310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83983"/>
                <a:ext cx="11412000" cy="5557675"/>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重庆卷</a:t>
                </a:r>
                <a:r>
                  <a:rPr lang="en-US" altLang="zh-CN" sz="2800">
                    <a:effectLst/>
                    <a:latin typeface="Times New Roman" panose="02020603050405020304" pitchFamily="18" charset="0"/>
                    <a:ea typeface="宋体" panose="02010600030101010101" pitchFamily="2" charset="-122"/>
                  </a:rPr>
                  <a:t>·4</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杨氏双缝干涉实验中，双缝与光屏距离为</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rPr>
                  <a:t>，波长为</a:t>
                </a:r>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宋体" panose="02010600030101010101" pitchFamily="2" charset="-122"/>
                  </a:rPr>
                  <a:t>的激光垂直入射到双缝上，在屏上出现如图所示的干涉图样。某同学在光屏上标记两条亮纹中心位置并测其间距为</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，则</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相邻两亮条纹间距为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𝑎</m:t>
                        </m:r>
                      </m:num>
                      <m:den>
                        <m:r>
                          <a:rPr lang="en-US" altLang="zh-CN" sz="2800">
                            <a:effectLst/>
                            <a:latin typeface="Cambria Math" panose="02040503050406030204" pitchFamily="18" charset="0"/>
                            <a:ea typeface="宋体" panose="02010600030101010101" pitchFamily="2" charset="-122"/>
                          </a:rPr>
                          <m:t>5</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相邻两暗条纹间距为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𝑎</m:t>
                        </m:r>
                      </m:num>
                      <m:den>
                        <m:r>
                          <a:rPr lang="en-US" altLang="zh-CN" sz="2800">
                            <a:effectLst/>
                            <a:latin typeface="Cambria Math" panose="02040503050406030204" pitchFamily="18" charset="0"/>
                            <a:ea typeface="宋体" panose="02010600030101010101" pitchFamily="2" charset="-122"/>
                          </a:rPr>
                          <m:t>5</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双缝之间的距离为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r>
                          <a:rPr lang="en-US" altLang="zh-CN" sz="2800" i="1">
                            <a:effectLst/>
                            <a:latin typeface="Cambria Math" panose="02040503050406030204" pitchFamily="18" charset="0"/>
                            <a:ea typeface="宋体" panose="02010600030101010101" pitchFamily="2" charset="-122"/>
                          </a:rPr>
                          <m:t>𝑙</m:t>
                        </m:r>
                      </m:num>
                      <m:den>
                        <m:r>
                          <a:rPr lang="en-US" altLang="zh-CN" sz="2800" i="1">
                            <a:effectLst/>
                            <a:latin typeface="Cambria Math" panose="02040503050406030204" pitchFamily="18" charset="0"/>
                            <a:ea typeface="宋体" panose="02010600030101010101" pitchFamily="2" charset="-122"/>
                          </a:rPr>
                          <m:t>𝑎</m:t>
                        </m:r>
                      </m:den>
                    </m:f>
                  </m:oMath>
                </a14:m>
                <a:r>
                  <a:rPr lang="en-US" altLang="zh-CN" sz="2800" i="1">
                    <a:effectLst/>
                    <a:latin typeface="Times New Roman" panose="02020603050405020304" pitchFamily="18" charset="0"/>
                    <a:ea typeface="宋体" panose="02010600030101010101" pitchFamily="2" charset="-122"/>
                  </a:rPr>
                  <a:t>λ</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双缝之间的距离为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𝑎</m:t>
                        </m:r>
                      </m:num>
                      <m:den>
                        <m:r>
                          <a:rPr lang="en-US" altLang="zh-CN" sz="2800">
                            <a:effectLst/>
                            <a:latin typeface="Cambria Math" panose="02040503050406030204" pitchFamily="18" charset="0"/>
                            <a:ea typeface="宋体" panose="02010600030101010101" pitchFamily="2" charset="-122"/>
                          </a:rPr>
                          <m:t>4</m:t>
                        </m:r>
                        <m:r>
                          <a:rPr lang="en-US" altLang="zh-CN" sz="2800" i="1">
                            <a:effectLst/>
                            <a:latin typeface="Cambria Math" panose="02040503050406030204" pitchFamily="18" charset="0"/>
                            <a:ea typeface="宋体" panose="02010600030101010101" pitchFamily="2" charset="-122"/>
                          </a:rPr>
                          <m:t>𝑙</m:t>
                        </m:r>
                      </m:den>
                    </m:f>
                  </m:oMath>
                </a14:m>
                <a:r>
                  <a:rPr lang="en-US" altLang="zh-CN" sz="2800" i="1">
                    <a:effectLst/>
                    <a:latin typeface="Times New Roman" panose="02020603050405020304" pitchFamily="18" charset="0"/>
                    <a:ea typeface="宋体" panose="02010600030101010101" pitchFamily="2" charset="-122"/>
                  </a:rPr>
                  <a:t>λ</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83983"/>
                <a:ext cx="11412000" cy="5557675"/>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8" name="TextBox 14"/>
          <p:cNvSpPr txBox="1"/>
          <p:nvPr/>
        </p:nvSpPr>
        <p:spPr>
          <a:xfrm>
            <a:off x="243508" y="4293890"/>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712540"/>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4</a:t>
            </a:r>
            <a:endParaRPr lang="zh-CN" altLang="en-US" dirty="0">
              <a:sym typeface="+mn-ea"/>
            </a:endParaRPr>
          </a:p>
        </p:txBody>
      </p:sp>
      <p:pic>
        <p:nvPicPr>
          <p:cNvPr id="6" name="image17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422" y="2853730"/>
            <a:ext cx="2807464" cy="25202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0" y="788861"/>
            <a:ext cx="11783838" cy="1920853"/>
            <a:chOff x="0" y="268558"/>
            <a:chExt cx="11783838" cy="1920853"/>
          </a:xfrm>
        </p:grpSpPr>
        <mc:AlternateContent xmlns:mc="http://schemas.openxmlformats.org/markup-compatibility/2006" xmlns:a14="http://schemas.microsoft.com/office/drawing/2010/main">
          <mc:Choice Requires="a14">
            <p:sp>
              <p:nvSpPr>
                <p:cNvPr id="5" name="矩形 4"/>
                <p:cNvSpPr/>
                <p:nvPr/>
              </p:nvSpPr>
              <p:spPr>
                <a:xfrm>
                  <a:off x="389206" y="686435"/>
                  <a:ext cx="11394632" cy="1502976"/>
                </a:xfrm>
                <a:prstGeom prst="rect">
                  <a:avLst/>
                </a:prstGeom>
              </p:spPr>
              <p:txBody>
                <a:bodyPr wrap="square">
                  <a:spAutoFit/>
                </a:bodyPr>
                <a:lstStyle/>
                <a:p>
                  <a:pPr algn="just">
                    <a:lnSpc>
                      <a:spcPts val="5500"/>
                    </a:lnSpc>
                    <a:spcAft>
                      <a:spcPts val="0"/>
                    </a:spcAft>
                  </a:pP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根据题意，由题图可知，相邻两亮条纹</a:t>
                  </a:r>
                  <a:r>
                    <a:rPr lang="en-US" altLang="zh-CN" sz="2800" spc="-100">
                      <a:effectLst/>
                      <a:latin typeface="Times New Roman" panose="02020603050405020304" pitchFamily="18" charset="0"/>
                      <a:ea typeface="楷体" panose="02010609060101010101" pitchFamily="49" charset="-122"/>
                    </a:rPr>
                    <a:t>(</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暗条纹</a:t>
                  </a:r>
                  <a:r>
                    <a:rPr lang="en-US" altLang="zh-CN" sz="2800" spc="-100">
                      <a:effectLst/>
                      <a:latin typeface="Times New Roman" panose="02020603050405020304" pitchFamily="18" charset="0"/>
                      <a:ea typeface="楷体" panose="02010609060101010101" pitchFamily="49" charset="-122"/>
                    </a:rPr>
                    <a:t>)</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间距为</a:t>
                  </a:r>
                  <a:r>
                    <a:rPr lang="en-US" altLang="zh-CN" sz="2800" spc="-100">
                      <a:effectLst/>
                      <a:latin typeface="Times New Roman" panose="02020603050405020304" pitchFamily="18" charset="0"/>
                      <a:ea typeface="宋体" panose="02010600030101010101" pitchFamily="2" charset="-122"/>
                    </a:rPr>
                    <a:t>Δ</a:t>
                  </a:r>
                  <a:r>
                    <a:rPr lang="en-US" altLang="zh-CN" sz="2800" i="1" spc="-100">
                      <a:effectLst/>
                      <a:latin typeface="Times New Roman" panose="02020603050405020304" pitchFamily="18" charset="0"/>
                      <a:ea typeface="宋体" panose="02010600030101010101" pitchFamily="2" charset="-122"/>
                    </a:rPr>
                    <a:t>x</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4</m:t>
                          </m:r>
                        </m:den>
                      </m:f>
                    </m:oMath>
                  </a14:m>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spc="-100">
                      <a:effectLst/>
                      <a:latin typeface="Times New Roman" panose="02020603050405020304" pitchFamily="18" charset="0"/>
                      <a:ea typeface="宋体" panose="02010600030101010101" pitchFamily="2" charset="-122"/>
                    </a:rPr>
                    <a:t>A</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pc="-100">
                      <a:effectLst/>
                      <a:latin typeface="Times New Roman" panose="02020603050405020304" pitchFamily="18" charset="0"/>
                      <a:ea typeface="宋体" panose="02010600030101010101" pitchFamily="2" charset="-122"/>
                    </a:rPr>
                    <a:t>B</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pc="-1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pc="-1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由</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公式</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λ</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𝑙</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可得，双缝之间的距离为</a:t>
                  </a:r>
                  <a:r>
                    <a:rPr lang="en-US" altLang="zh-CN" sz="2800" i="1">
                      <a:effectLst/>
                      <a:latin typeface="Times New Roman" panose="02020603050405020304" pitchFamily="18" charset="0"/>
                      <a:ea typeface="宋体" panose="02010600030101010101" pitchFamily="2" charset="-122"/>
                    </a:rPr>
                    <a:t>d</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𝑙</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𝑙</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686435"/>
                  <a:ext cx="11394632" cy="1502976"/>
                </a:xfrm>
                <a:prstGeom prst="rect">
                  <a:avLst/>
                </a:prstGeom>
                <a:blipFill rotWithShape="0">
                  <a:blip r:embed="rId2"/>
                  <a:stretch>
                    <a:fillRect l="-1124" r="-4120" b="-3644"/>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83983"/>
                <a:ext cx="11412000" cy="5557675"/>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山东临沂市一模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如图为利用标准玻璃板</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标准样板</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检查工件是否平整的原理图。用波长为</a:t>
                </a:r>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宋体" panose="02010600030101010101" pitchFamily="2" charset="-122"/>
                  </a:rPr>
                  <a:t>的光从上向下照射，在被检查平面平整光滑时观察到平行且等间距的亮条纹。下列说法正确的是</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若将薄片向右移动一小段距离，条纹间距将减小</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若将薄片厚度增加，条纹间距将变大</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若向下按压标准样板，条纹仍然等间距</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若把薄片向右平移</a:t>
                </a:r>
                <a:r>
                  <a:rPr lang="en-US" altLang="zh-CN" sz="2800" i="1">
                    <a:effectLst/>
                    <a:latin typeface="Times New Roman" panose="02020603050405020304" pitchFamily="18" charset="0"/>
                    <a:ea typeface="宋体" panose="02010600030101010101" pitchFamily="2" charset="-122"/>
                  </a:rPr>
                  <a:t>x</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rPr>
                  <a:t>，且薄片厚度为</a:t>
                </a:r>
                <a:r>
                  <a:rPr lang="en-US" altLang="zh-CN" sz="2800" i="1">
                    <a:effectLst/>
                    <a:latin typeface="Times New Roman" panose="02020603050405020304" pitchFamily="18" charset="0"/>
                    <a:ea typeface="宋体" panose="02010600030101010101" pitchFamily="2" charset="-122"/>
                  </a:rPr>
                  <a:t>d</a:t>
                </a:r>
                <a:r>
                  <a:rPr lang="zh-CN" altLang="zh-CN" sz="2800" smtClean="0">
                    <a:effectLst/>
                    <a:latin typeface="Times New Roman" panose="02020603050405020304" pitchFamily="18" charset="0"/>
                    <a:ea typeface="宋体" panose="02010600030101010101" pitchFamily="2" charset="-122"/>
                  </a:rPr>
                  <a:t>，</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effectLst/>
                    <a:latin typeface="Times New Roman" panose="02020603050405020304" pitchFamily="18" charset="0"/>
                    <a:ea typeface="宋体" panose="02010600030101010101" pitchFamily="2" charset="-122"/>
                  </a:rPr>
                  <a:t>则</a:t>
                </a:r>
                <a:r>
                  <a:rPr lang="zh-CN" altLang="zh-CN" sz="2800">
                    <a:effectLst/>
                    <a:latin typeface="Times New Roman" panose="02020603050405020304" pitchFamily="18" charset="0"/>
                    <a:ea typeface="宋体" panose="02010600030101010101" pitchFamily="2" charset="-122"/>
                  </a:rPr>
                  <a:t>平移后相邻条纹水平间距将变化</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𝜆</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𝑥</m:t>
                            </m:r>
                          </m:e>
                          <m:sub>
                            <m:r>
                              <a:rPr lang="en-US" altLang="zh-CN" sz="2800">
                                <a:effectLst/>
                                <a:latin typeface="Cambria Math" panose="02040503050406030204" pitchFamily="18" charset="0"/>
                                <a:ea typeface="宋体" panose="02010600030101010101" pitchFamily="2" charset="-122"/>
                              </a:rPr>
                              <m:t>0</m:t>
                            </m:r>
                          </m:sub>
                        </m:sSub>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𝑑</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83983"/>
                <a:ext cx="11412000" cy="5557675"/>
              </a:xfrm>
              <a:prstGeom prst="rect">
                <a:avLst/>
              </a:prstGeom>
              <a:blipFill rotWithShape="0">
                <a:blip r:embed="rId2"/>
                <a:stretch>
                  <a:fillRect l="-1122" r="-374"/>
                </a:stretch>
              </a:blipFill>
            </p:spPr>
            <p:txBody>
              <a:bodyPr/>
              <a:lstStyle/>
              <a:p>
                <a:r>
                  <a:rPr lang="zh-CN" altLang="en-US">
                    <a:noFill/>
                  </a:rPr>
                  <a:t> </a:t>
                </a:r>
              </a:p>
            </p:txBody>
          </p:sp>
        </mc:Fallback>
      </mc:AlternateContent>
      <p:sp>
        <p:nvSpPr>
          <p:cNvPr id="8" name="TextBox 14"/>
          <p:cNvSpPr txBox="1"/>
          <p:nvPr/>
        </p:nvSpPr>
        <p:spPr>
          <a:xfrm>
            <a:off x="243508" y="4293890"/>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712540"/>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5</a:t>
            </a:r>
            <a:endParaRPr lang="zh-CN" altLang="en-US" dirty="0">
              <a:sym typeface="+mn-ea"/>
            </a:endParaRPr>
          </a:p>
        </p:txBody>
      </p:sp>
      <p:pic>
        <p:nvPicPr>
          <p:cNvPr id="7" name="image172.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3398" y="3406968"/>
            <a:ext cx="3528392" cy="1671752"/>
          </a:xfrm>
          <a:prstGeom prst="rect">
            <a:avLst/>
          </a:prstGeom>
          <a:noFill/>
          <a:ln>
            <a:noFill/>
          </a:ln>
        </p:spPr>
      </p:pic>
    </p:spTree>
    <p:extLst>
      <p:ext uri="{BB962C8B-B14F-4D97-AF65-F5344CB8AC3E}">
        <p14:creationId xmlns:p14="http://schemas.microsoft.com/office/powerpoint/2010/main" val="33355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05458"/>
            <a:ext cx="11783838" cy="6152780"/>
            <a:chOff x="0" y="268558"/>
            <a:chExt cx="11783838" cy="6152780"/>
          </a:xfrm>
        </p:grpSpPr>
        <mc:AlternateContent xmlns:mc="http://schemas.openxmlformats.org/markup-compatibility/2006" xmlns:a14="http://schemas.microsoft.com/office/drawing/2010/main">
          <mc:Choice Requires="a14">
            <p:sp>
              <p:nvSpPr>
                <p:cNvPr id="5" name="矩形 4"/>
                <p:cNvSpPr/>
                <p:nvPr/>
              </p:nvSpPr>
              <p:spPr>
                <a:xfrm>
                  <a:off x="389206" y="686435"/>
                  <a:ext cx="11394632" cy="5734903"/>
                </a:xfrm>
                <a:prstGeom prst="rect">
                  <a:avLst/>
                </a:prstGeom>
              </p:spPr>
              <p:txBody>
                <a:bodyPr wrap="square">
                  <a:spAutoFit/>
                </a:bodyPr>
                <a:lstStyle/>
                <a:p>
                  <a:pPr algn="just">
                    <a:lnSpc>
                      <a:spcPts val="55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设标准样板下表面和被检查平面的夹角为</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，从空气膜的上、下表面分别反射的两列光是相干光，其光程差</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为空气层厚度的</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倍，当光程差</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s</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kλ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时出现亮条纹，故相邻亮条纹之间的空气层的厚度差为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，相邻亮条纹之间的距离</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tan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，薄片向右平移，</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变小，条纹间距将变大，</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增加</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薄片厚度，</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变大，由</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tan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可知条纹间距变小，</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向下</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按压标准样板，空气层的厚度差变化不均匀，条纹间距将不再等间距，</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686435"/>
                  <a:ext cx="11394632" cy="5734903"/>
                </a:xfrm>
                <a:prstGeom prst="rect">
                  <a:avLst/>
                </a:prstGeom>
                <a:blipFill rotWithShape="0">
                  <a:blip r:embed="rId2"/>
                  <a:stretch>
                    <a:fillRect l="-1124" r="-1070" b="-425"/>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701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659604"/>
            <a:ext cx="11783838" cy="2626174"/>
            <a:chOff x="0" y="268558"/>
            <a:chExt cx="11783838" cy="2626174"/>
          </a:xfrm>
        </p:grpSpPr>
        <mc:AlternateContent xmlns:mc="http://schemas.openxmlformats.org/markup-compatibility/2006">
          <mc:Choice xmlns:a14="http://schemas.microsoft.com/office/drawing/2010/main" Requires="a14">
            <p:sp>
              <p:nvSpPr>
                <p:cNvPr id="5" name="矩形 4"/>
                <p:cNvSpPr/>
                <p:nvPr/>
              </p:nvSpPr>
              <p:spPr>
                <a:xfrm>
                  <a:off x="389206" y="686435"/>
                  <a:ext cx="11394632" cy="2208297"/>
                </a:xfrm>
                <a:prstGeom prst="rect">
                  <a:avLst/>
                </a:prstGeom>
              </p:spPr>
              <p:txBody>
                <a:bodyPr wrap="square">
                  <a:spAutoFit/>
                </a:bodyPr>
                <a:lstStyle/>
                <a:p>
                  <a:pPr algn="just">
                    <a:lnSpc>
                      <a:spcPts val="5500"/>
                    </a:lnSpc>
                    <a:spcAft>
                      <a:spcPts val="0"/>
                    </a:spcAft>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设</a:t>
                  </a:r>
                  <a:r>
                    <a:rPr lang="en-US" altLang="zh-CN" sz="2800" i="1" dirty="0">
                      <a:latin typeface="Times New Roman" panose="02020603050405020304" pitchFamily="18" charset="0"/>
                      <a:ea typeface="宋体" panose="02010600030101010101" pitchFamily="2" charset="-122"/>
                    </a:rPr>
                    <a:t>x</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是被检查平面与标准样板交点到薄片最左端的距离，那么</a:t>
                  </a:r>
                  <a:r>
                    <a:rPr lang="en-US" altLang="zh-CN" sz="2800" dirty="0">
                      <a:latin typeface="Times New Roman" panose="02020603050405020304" pitchFamily="18" charset="0"/>
                      <a:ea typeface="宋体" panose="02010600030101010101" pitchFamily="2" charset="-122"/>
                    </a:rPr>
                    <a:t>tan</a:t>
                  </a:r>
                  <a:r>
                    <a:rPr lang="en-US" altLang="zh-CN" sz="2800" dirty="0">
                      <a:latin typeface="Times New Roman" panose="02020603050405020304" pitchFamily="18" charset="0"/>
                      <a:ea typeface="楷体" panose="02010609060101010101" pitchFamily="49" charset="-122"/>
                    </a:rPr>
                    <a:t> </a:t>
                  </a:r>
                  <a:r>
                    <a:rPr lang="en-US" altLang="zh-CN" sz="2800" i="1" dirty="0">
                      <a:latin typeface="Times New Roman" panose="02020603050405020304" pitchFamily="18" charset="0"/>
                      <a:ea typeface="宋体" panose="02010600030101010101" pitchFamily="2" charset="-122"/>
                    </a:rPr>
                    <a:t>θ</a:t>
                  </a:r>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800" i="1">
                              <a:latin typeface="Cambria Math" panose="02040503050406030204" pitchFamily="18" charset="0"/>
                              <a:ea typeface="宋体" panose="02010600030101010101" pitchFamily="2" charset="-122"/>
                              <a:cs typeface="Times New Roman" panose="02020603050405020304" pitchFamily="18" charset="0"/>
                            </a:rPr>
                            <m:t>𝑥</m:t>
                          </m:r>
                        </m:den>
                      </m:f>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，可得</a:t>
                  </a:r>
                  <a:r>
                    <a:rPr lang="en-US" altLang="zh-CN" sz="2800" dirty="0" err="1">
                      <a:latin typeface="Times New Roman" panose="02020603050405020304" pitchFamily="18" charset="0"/>
                      <a:ea typeface="宋体" panose="02010600030101010101" pitchFamily="2" charset="-122"/>
                    </a:rPr>
                    <a:t>Δ</a:t>
                  </a:r>
                  <a:r>
                    <a:rPr lang="en-US" altLang="zh-CN" sz="2800" i="1" dirty="0" err="1">
                      <a:latin typeface="Times New Roman" panose="02020603050405020304" pitchFamily="18" charset="0"/>
                      <a:ea typeface="宋体" panose="02010600030101010101" pitchFamily="2" charset="-122"/>
                    </a:rPr>
                    <a:t>x</a:t>
                  </a:r>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cs typeface="Times New Roman" panose="02020603050405020304" pitchFamily="18" charset="0"/>
                            </a:rPr>
                            <m:t>𝜆</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𝑥</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𝑑</m:t>
                          </m:r>
                        </m:den>
                      </m:f>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，即相邻条纹的水平间距与</a:t>
                  </a:r>
                  <a:r>
                    <a:rPr lang="en-US" altLang="zh-CN" sz="2800" i="1" dirty="0">
                      <a:latin typeface="Times New Roman" panose="02020603050405020304" pitchFamily="18" charset="0"/>
                      <a:ea typeface="宋体" panose="02010600030101010101" pitchFamily="2" charset="-122"/>
                    </a:rPr>
                    <a:t>x</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成正比，则平移后相邻条纹水平间距将</a:t>
                  </a:r>
                  <a:r>
                    <a:rPr lang="zh-CN" altLang="zh-CN" sz="2800" dirty="0" smtClean="0">
                      <a:latin typeface="Times New Roman" panose="02020603050405020304" pitchFamily="18" charset="0"/>
                      <a:ea typeface="楷体" panose="02010609060101010101" pitchFamily="49" charset="-122"/>
                      <a:cs typeface="Times New Roman" panose="02020603050405020304" pitchFamily="18" charset="0"/>
                    </a:rPr>
                    <a:t>变化</a:t>
                  </a:r>
                  <a:r>
                    <a:rPr lang="en-US" altLang="zh-CN" sz="2800" dirty="0" err="1" smtClean="0">
                      <a:latin typeface="Times New Roman" panose="02020603050405020304" pitchFamily="18" charset="0"/>
                      <a:ea typeface="宋体" panose="02010600030101010101" pitchFamily="2" charset="-122"/>
                    </a:rPr>
                    <a:t>Δ</a:t>
                  </a:r>
                  <a:r>
                    <a:rPr lang="en-US" altLang="zh-CN" sz="2800" i="1" dirty="0" err="1" smtClean="0">
                      <a:latin typeface="Times New Roman" panose="02020603050405020304" pitchFamily="18" charset="0"/>
                      <a:ea typeface="宋体" panose="02010600030101010101" pitchFamily="2" charset="-122"/>
                    </a:rPr>
                    <a:t>x</a:t>
                  </a:r>
                  <a:r>
                    <a:rPr lang="en-US" altLang="zh-CN" sz="2800" i="1"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cs typeface="Times New Roman" panose="02020603050405020304" pitchFamily="18" charset="0"/>
                            </a:rPr>
                            <m:t>𝜆</m:t>
                          </m:r>
                          <m:r>
                            <a:rPr lang="en-US" altLang="zh-CN" sz="2800">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8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800">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2800">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𝑑</m:t>
                          </m:r>
                        </m:den>
                      </m:f>
                    </m:oMath>
                  </a14:m>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cs typeface="Times New Roman" panose="02020603050405020304" pitchFamily="18" charset="0"/>
                            </a:rPr>
                            <m:t>𝜆</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𝑥</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𝑑</m:t>
                          </m:r>
                        </m:den>
                      </m:f>
                    </m:oMath>
                  </a14:m>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cs typeface="Times New Roman" panose="02020603050405020304" pitchFamily="18" charset="0"/>
                            </a:rPr>
                            <m:t>𝜆</m:t>
                          </m:r>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800">
                                  <a:latin typeface="Cambria Math" panose="02040503050406030204" pitchFamily="18" charset="0"/>
                                  <a:ea typeface="宋体" panose="02010600030101010101" pitchFamily="2" charset="-122"/>
                                  <a:cs typeface="Times New Roman" panose="02020603050405020304" pitchFamily="18" charset="0"/>
                                </a:rPr>
                                <m:t>0</m:t>
                              </m:r>
                            </m:sub>
                          </m:sSub>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𝑑</m:t>
                          </m:r>
                        </m:den>
                      </m:f>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宋体" panose="02010600030101010101" pitchFamily="2" charset="-122"/>
                    </a:rPr>
                    <a:t>D</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dirty="0">
                    <a:latin typeface="Times New Roman" panose="02020603050405020304" pitchFamily="18" charset="0"/>
                    <a:ea typeface="宋体" panose="02010600030101010101" pitchFamily="2" charset="-122"/>
                  </a:endParaRPr>
                </a:p>
              </p:txBody>
            </p:sp>
          </mc:Choice>
          <mc:Fallback>
            <p:sp>
              <p:nvSpPr>
                <p:cNvPr id="5" name="矩形 4"/>
                <p:cNvSpPr>
                  <a:spLocks noRot="1" noChangeAspect="1" noMove="1" noResize="1" noEditPoints="1" noAdjustHandles="1" noChangeArrowheads="1" noChangeShapeType="1" noTextEdit="1"/>
                </p:cNvSpPr>
                <p:nvPr/>
              </p:nvSpPr>
              <p:spPr>
                <a:xfrm>
                  <a:off x="389206" y="686435"/>
                  <a:ext cx="11394632" cy="2208297"/>
                </a:xfrm>
                <a:prstGeom prst="rect">
                  <a:avLst/>
                </a:prstGeom>
                <a:blipFill rotWithShape="0">
                  <a:blip r:embed="rId2"/>
                  <a:stretch>
                    <a:fillRect l="-1124" r="-1070" b="-2486"/>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46537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07384"/>
            <a:ext cx="11412000" cy="5181162"/>
          </a:xfrm>
          <a:prstGeom prst="rect">
            <a:avLst/>
          </a:prstGeom>
        </p:spPr>
        <p:txBody>
          <a:bodyPr>
            <a:spAutoFit/>
          </a:bodyPr>
          <a:lstStyle/>
          <a:p>
            <a:pPr>
              <a:lnSpc>
                <a:spcPct val="150000"/>
              </a:lnSpc>
              <a:spcAft>
                <a:spcPts val="0"/>
              </a:spcAft>
              <a:tabLst>
                <a:tab pos="2790825" algn="l"/>
                <a:tab pos="4231005" algn="l"/>
              </a:tabLst>
            </a:pPr>
            <a:r>
              <a:rPr lang="en-US" altLang="zh-CN" sz="2800" smtClean="0">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2023·</a:t>
            </a:r>
            <a:r>
              <a:rPr lang="zh-CN" altLang="zh-CN" sz="2800">
                <a:latin typeface="Times New Roman" panose="02020603050405020304" pitchFamily="18" charset="0"/>
                <a:ea typeface="楷体" panose="02010609060101010101" pitchFamily="49" charset="-122"/>
              </a:rPr>
              <a:t>山东卷</a:t>
            </a: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如图所示为一种干涉热膨胀仪原理图。</a:t>
            </a: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为标准石英环，</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为待测柱形样品，</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的上表面与上方标准平面石英板之间存在劈形空气层。用单色平行光垂直照射上方石英板，会形成干涉条纹。已知</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的膨胀系数小于</a:t>
            </a: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的膨胀系数，当温度升高时，下列说法正确的是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劈形空气层的厚度变大，条纹向左移动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劈形空气层的厚度变小，条纹向左移动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劈形空气层的厚度变大，条纹向右移动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劈形空气层的厚度变小，条纹向右移动</a:t>
            </a:r>
            <a:endParaRPr lang="zh-CN" altLang="zh-CN" sz="1100">
              <a:effectLst/>
              <a:latin typeface="Times New Roman" panose="02020603050405020304" pitchFamily="18" charset="0"/>
              <a:ea typeface="宋体" panose="02010600030101010101" pitchFamily="2" charset="-122"/>
            </a:endParaRPr>
          </a:p>
        </p:txBody>
      </p:sp>
      <p:sp>
        <p:nvSpPr>
          <p:cNvPr id="8" name="TextBox 14"/>
          <p:cNvSpPr txBox="1"/>
          <p:nvPr/>
        </p:nvSpPr>
        <p:spPr>
          <a:xfrm>
            <a:off x="221164" y="3412638"/>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1" name="剪去对角的矩形 10"/>
          <p:cNvSpPr/>
          <p:nvPr/>
        </p:nvSpPr>
        <p:spPr>
          <a:xfrm>
            <a:off x="0" y="1026297"/>
            <a:ext cx="1176177" cy="356400"/>
          </a:xfrm>
          <a:prstGeom prst="snip2DiagRect">
            <a:avLst>
              <a:gd name="adj1" fmla="val 0"/>
              <a:gd name="adj2" fmla="val 0"/>
            </a:avLst>
          </a:prstGeom>
          <a:solidFill>
            <a:srgbClr val="8390AB"/>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zh-CN" sz="2300"/>
              <a:t>变</a:t>
            </a:r>
            <a:r>
              <a:rPr lang="zh-CN" altLang="zh-CN" sz="2300" smtClean="0"/>
              <a:t>式</a:t>
            </a:r>
            <a:r>
              <a:rPr lang="en-US" altLang="zh-CN" sz="2300" smtClean="0"/>
              <a:t>1</a:t>
            </a:r>
            <a:endParaRPr lang="zh-CN" altLang="en-US" sz="2300" dirty="0">
              <a:sym typeface="+mn-ea"/>
            </a:endParaRPr>
          </a:p>
        </p:txBody>
      </p:sp>
      <p:pic>
        <p:nvPicPr>
          <p:cNvPr id="5" name="image174.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478" y="3531646"/>
            <a:ext cx="2664296" cy="2490436"/>
          </a:xfrm>
          <a:prstGeom prst="rect">
            <a:avLst/>
          </a:prstGeom>
          <a:noFill/>
          <a:ln>
            <a:noFill/>
          </a:ln>
        </p:spPr>
      </p:pic>
      <p:sp>
        <p:nvSpPr>
          <p:cNvPr id="6" name="矩形 5">
            <a:extLst>
              <a:ext uri="{FF2B5EF4-FFF2-40B4-BE49-F238E27FC236}">
                <a16:creationId xmlns:a16="http://schemas.microsoft.com/office/drawing/2014/main" xmlns="" id="{A18F7A7E-0F51-06DB-A396-937657FBB11F}"/>
              </a:ext>
            </a:extLst>
          </p:cNvPr>
          <p:cNvSpPr/>
          <p:nvPr/>
        </p:nvSpPr>
        <p:spPr>
          <a:xfrm>
            <a:off x="0" y="0"/>
            <a:ext cx="12189600" cy="75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a:extLst>
              <a:ext uri="{FF2B5EF4-FFF2-40B4-BE49-F238E27FC236}">
                <a16:creationId xmlns:a16="http://schemas.microsoft.com/office/drawing/2014/main" xmlns="" id="{4C87E0BB-5769-B6DF-2AD8-8637786FE81E}"/>
              </a:ext>
            </a:extLst>
          </p:cNvPr>
          <p:cNvSpPr/>
          <p:nvPr/>
        </p:nvSpPr>
        <p:spPr>
          <a:xfrm flipH="1">
            <a:off x="435402" y="151864"/>
            <a:ext cx="45719" cy="326791"/>
          </a:xfrm>
          <a:prstGeom prst="rect">
            <a:avLst/>
          </a:prstGeom>
          <a:solidFill>
            <a:srgbClr val="1F497D"/>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9" name="TextBox 51">
            <a:extLst>
              <a:ext uri="{FF2B5EF4-FFF2-40B4-BE49-F238E27FC236}">
                <a16:creationId xmlns:a16="http://schemas.microsoft.com/office/drawing/2014/main" xmlns="" id="{9E062181-2CC5-ED38-71B2-FE69B5D74B45}"/>
              </a:ext>
            </a:extLst>
          </p:cNvPr>
          <p:cNvSpPr txBox="1"/>
          <p:nvPr/>
        </p:nvSpPr>
        <p:spPr>
          <a:xfrm>
            <a:off x="553561" y="91402"/>
            <a:ext cx="241109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mj-ea"/>
                <a:ea typeface="+mj-ea"/>
              </a:rPr>
              <a:t>一题多变</a:t>
            </a:r>
            <a:endParaRPr lang="zh-CN" altLang="en-US" sz="2400" b="1" dirty="0">
              <a:solidFill>
                <a:schemeClr val="tx1"/>
              </a:solidFill>
              <a:latin typeface="+mj-ea"/>
              <a:ea typeface="+mj-ea"/>
            </a:endParaRPr>
          </a:p>
        </p:txBody>
      </p:sp>
      <p:sp>
        <p:nvSpPr>
          <p:cNvPr id="10" name="矩形 9">
            <a:extLst>
              <a:ext uri="{FF2B5EF4-FFF2-40B4-BE49-F238E27FC236}">
                <a16:creationId xmlns:a16="http://schemas.microsoft.com/office/drawing/2014/main" xmlns="" id="{BF39267C-0F84-F198-CFD8-3C02FACBE61E}"/>
              </a:ext>
            </a:extLst>
          </p:cNvPr>
          <p:cNvSpPr/>
          <p:nvPr/>
        </p:nvSpPr>
        <p:spPr>
          <a:xfrm>
            <a:off x="1746" y="151864"/>
            <a:ext cx="360040" cy="32679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 name="直接连接符 11">
            <a:extLst>
              <a:ext uri="{FF2B5EF4-FFF2-40B4-BE49-F238E27FC236}">
                <a16:creationId xmlns:a16="http://schemas.microsoft.com/office/drawing/2014/main" xmlns="" id="{79A80C26-AA45-9F7F-98B7-C52B0F36A135}"/>
              </a:ext>
            </a:extLst>
          </p:cNvPr>
          <p:cNvCxnSpPr/>
          <p:nvPr/>
        </p:nvCxnSpPr>
        <p:spPr>
          <a:xfrm>
            <a:off x="0" y="621482"/>
            <a:ext cx="12189600" cy="0"/>
          </a:xfrm>
          <a:prstGeom prst="line">
            <a:avLst/>
          </a:prstGeom>
          <a:ln w="9525">
            <a:gradFill>
              <a:gsLst>
                <a:gs pos="0">
                  <a:schemeClr val="accent1">
                    <a:lumMod val="5000"/>
                    <a:lumOff val="95000"/>
                  </a:schemeClr>
                </a:gs>
                <a:gs pos="100000">
                  <a:schemeClr val="tx2"/>
                </a:gs>
              </a:gsLst>
              <a:lin ang="108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6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549474"/>
            <a:ext cx="11801206" cy="2434474"/>
            <a:chOff x="0" y="549474"/>
            <a:chExt cx="11801206" cy="2434474"/>
          </a:xfrm>
        </p:grpSpPr>
        <p:sp>
          <p:nvSpPr>
            <p:cNvPr id="5" name="矩形 4"/>
            <p:cNvSpPr/>
            <p:nvPr/>
          </p:nvSpPr>
          <p:spPr>
            <a:xfrm>
              <a:off x="389206" y="1034440"/>
              <a:ext cx="11412000" cy="1949508"/>
            </a:xfrm>
            <a:prstGeom prst="rect">
              <a:avLst/>
            </a:prstGeom>
          </p:spPr>
          <p:txBody>
            <a:bodyPr wrap="square">
              <a:spAutoFit/>
            </a:bodyPr>
            <a:lstStyle/>
            <a:p>
              <a:pPr>
                <a:lnSpc>
                  <a:spcPct val="150000"/>
                </a:lnSpc>
                <a:spcAft>
                  <a:spcPts val="0"/>
                </a:spcAft>
                <a:tabLst>
                  <a:tab pos="2790825" algn="l"/>
                  <a:tab pos="414083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由题知，</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的膨胀系数小于</a:t>
              </a: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的膨胀系数，当温度升高时，</a:t>
              </a: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增长的高度大于</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增长的高度，则劈形空气层的厚度变大，且同一厚度的空气层向劈尖移动，则条纹向左移动。故选</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effectLst/>
                <a:latin typeface="NEU-BZ"/>
                <a:ea typeface="宋体" panose="02010600030101010101" pitchFamily="2" charset="-122"/>
                <a:cs typeface="Times New Roman" panose="02020603050405020304" pitchFamily="18" charset="0"/>
              </a:endParaRPr>
            </a:p>
          </p:txBody>
        </p:sp>
        <p:grpSp>
          <p:nvGrpSpPr>
            <p:cNvPr id="21" name="组合 20"/>
            <p:cNvGrpSpPr/>
            <p:nvPr/>
          </p:nvGrpSpPr>
          <p:grpSpPr>
            <a:xfrm>
              <a:off x="0" y="549474"/>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6042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68109"/>
            <a:ext cx="11412000" cy="5262979"/>
          </a:xfrm>
          <a:prstGeom prst="rect">
            <a:avLst/>
          </a:prstGeom>
        </p:spPr>
        <p:txBody>
          <a:bodyPr>
            <a:spAutoFit/>
          </a:bodyPr>
          <a:lstStyle/>
          <a:p>
            <a:pPr>
              <a:lnSpc>
                <a:spcPct val="150000"/>
              </a:lnSpc>
              <a:spcAft>
                <a:spcPts val="0"/>
              </a:spcAft>
              <a:tabLst>
                <a:tab pos="2790825" algn="l"/>
                <a:tab pos="4231005" algn="l"/>
              </a:tabLst>
            </a:pPr>
            <a:r>
              <a:rPr lang="en-US" altLang="zh-CN" sz="2800" smtClean="0">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江西赣州市三模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如图甲所示的牛顿环，由两块玻璃砖组成，并用三颗螺丝固定，玻璃砖的横截面如图乙所示。在单色光照射下，可看到如图丙所示的明暗相间的条纹。以下说法正确的是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出现明暗相间的条纹是光的衍射现象</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拧紧三颗螺丝时，会发现条纹变密集</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拧紧三颗螺丝时，会发现条纹变稀疏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如果条纹如图丁所示，可能是玻璃板</a:t>
            </a:r>
            <a:r>
              <a:rPr lang="en-US" altLang="zh-CN" sz="2800" smtClean="0">
                <a:latin typeface="Times New Roman" panose="02020603050405020304" pitchFamily="18" charset="0"/>
                <a:ea typeface="宋体" panose="02010600030101010101" pitchFamily="2" charset="-122"/>
              </a:rPr>
              <a:t>B</a:t>
            </a: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上</a:t>
            </a:r>
            <a:r>
              <a:rPr lang="zh-CN" altLang="zh-CN" sz="2800">
                <a:latin typeface="Times New Roman" panose="02020603050405020304" pitchFamily="18" charset="0"/>
                <a:ea typeface="宋体" panose="02010600030101010101" pitchFamily="2" charset="-122"/>
              </a:rPr>
              <a:t>表面对应位置有凸起</a:t>
            </a:r>
            <a:endParaRPr lang="zh-CN" altLang="zh-CN" sz="1100">
              <a:effectLst/>
              <a:latin typeface="Times New Roman" panose="02020603050405020304" pitchFamily="18" charset="0"/>
              <a:ea typeface="宋体" panose="02010600030101010101" pitchFamily="2" charset="-122"/>
            </a:endParaRPr>
          </a:p>
        </p:txBody>
      </p:sp>
      <p:sp>
        <p:nvSpPr>
          <p:cNvPr id="8" name="TextBox 14"/>
          <p:cNvSpPr txBox="1"/>
          <p:nvPr/>
        </p:nvSpPr>
        <p:spPr>
          <a:xfrm>
            <a:off x="239266" y="3581068"/>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1" name="剪去对角的矩形 10"/>
          <p:cNvSpPr/>
          <p:nvPr/>
        </p:nvSpPr>
        <p:spPr>
          <a:xfrm>
            <a:off x="0" y="587022"/>
            <a:ext cx="1176177" cy="356400"/>
          </a:xfrm>
          <a:prstGeom prst="snip2DiagRect">
            <a:avLst>
              <a:gd name="adj1" fmla="val 0"/>
              <a:gd name="adj2" fmla="val 0"/>
            </a:avLst>
          </a:prstGeom>
          <a:solidFill>
            <a:srgbClr val="8390AB"/>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zh-CN" sz="2300"/>
              <a:t>变</a:t>
            </a:r>
            <a:r>
              <a:rPr lang="zh-CN" altLang="zh-CN" sz="2300" smtClean="0"/>
              <a:t>式</a:t>
            </a:r>
            <a:r>
              <a:rPr lang="en-US" altLang="zh-CN" sz="2300" smtClean="0"/>
              <a:t>2</a:t>
            </a:r>
            <a:endParaRPr lang="zh-CN" altLang="en-US" sz="2300" dirty="0">
              <a:sym typeface="+mn-ea"/>
            </a:endParaRPr>
          </a:p>
        </p:txBody>
      </p:sp>
      <p:pic>
        <p:nvPicPr>
          <p:cNvPr id="6" name="image176.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2420954"/>
            <a:ext cx="3816424" cy="1846512"/>
          </a:xfrm>
          <a:prstGeom prst="rect">
            <a:avLst/>
          </a:prstGeom>
          <a:noFill/>
          <a:ln>
            <a:noFill/>
          </a:ln>
        </p:spPr>
      </p:pic>
      <p:pic>
        <p:nvPicPr>
          <p:cNvPr id="7" name="image17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4442774"/>
            <a:ext cx="3816424" cy="1651316"/>
          </a:xfrm>
          <a:prstGeom prst="rect">
            <a:avLst/>
          </a:prstGeom>
          <a:noFill/>
          <a:ln>
            <a:noFill/>
          </a:ln>
        </p:spPr>
      </p:pic>
    </p:spTree>
    <p:extLst>
      <p:ext uri="{BB962C8B-B14F-4D97-AF65-F5344CB8AC3E}">
        <p14:creationId xmlns:p14="http://schemas.microsoft.com/office/powerpoint/2010/main" val="280108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hlinkClick r:id="rId2" action="ppaction://hlinksldjump"/>
          </p:cNvPr>
          <p:cNvSpPr/>
          <p:nvPr/>
        </p:nvSpPr>
        <p:spPr>
          <a:xfrm>
            <a:off x="1682559" y="4274726"/>
            <a:ext cx="4297971" cy="523220"/>
          </a:xfrm>
          <a:prstGeom prst="rect">
            <a:avLst/>
          </a:prstGeom>
        </p:spPr>
        <p:txBody>
          <a:bodyPr wrap="none">
            <a:spAutoFit/>
          </a:bodyPr>
          <a:lstStyle/>
          <a:p>
            <a:r>
              <a:rPr lang="zh-CN" altLang="zh-CN" sz="2800" spc="300">
                <a:solidFill>
                  <a:schemeClr val="tx1">
                    <a:lumMod val="85000"/>
                    <a:lumOff val="15000"/>
                  </a:schemeClr>
                </a:solidFill>
                <a:ea typeface="微软雅黑" panose="020B0503020204020204" charset="-122"/>
                <a:cs typeface="+mn-ea"/>
              </a:rPr>
              <a:t>专题强化</a:t>
            </a:r>
            <a:r>
              <a:rPr lang="zh-CN" altLang="zh-CN" sz="2800" spc="300" smtClean="0">
                <a:solidFill>
                  <a:schemeClr val="tx1">
                    <a:lumMod val="85000"/>
                    <a:lumOff val="15000"/>
                  </a:schemeClr>
                </a:solidFill>
                <a:ea typeface="微软雅黑" panose="020B0503020204020204" charset="-122"/>
                <a:cs typeface="+mn-ea"/>
              </a:rPr>
              <a:t>练</a:t>
            </a:r>
            <a:r>
              <a:rPr lang="zh-CN" altLang="en-US" sz="2800" spc="300">
                <a:solidFill>
                  <a:prstClr val="black">
                    <a:lumMod val="85000"/>
                    <a:lumOff val="15000"/>
                  </a:prstClr>
                </a:solidFill>
                <a:latin typeface="Times New Roman" panose="02020603050405020304" pitchFamily="18" charset="0"/>
                <a:ea typeface="微软雅黑" panose="020B0503020204020204" charset="-122"/>
                <a:cs typeface="+mn-ea"/>
              </a:rPr>
              <a:t>　</a:t>
            </a:r>
            <a:r>
              <a:rPr lang="en-US" altLang="zh-CN" sz="2800" spc="300">
                <a:solidFill>
                  <a:prstClr val="black">
                    <a:lumMod val="85000"/>
                    <a:lumOff val="15000"/>
                  </a:prstClr>
                </a:solidFill>
                <a:latin typeface="Times New Roman" panose="02020603050405020304" pitchFamily="18" charset="0"/>
                <a:ea typeface="微软雅黑" panose="020B0503020204020204" charset="-122"/>
                <a:cs typeface="+mn-ea"/>
              </a:rPr>
              <a:t>[1</a:t>
            </a:r>
            <a:r>
              <a:rPr lang="zh-CN" altLang="zh-CN" sz="2800" spc="300">
                <a:solidFill>
                  <a:prstClr val="black">
                    <a:lumMod val="85000"/>
                    <a:lumOff val="15000"/>
                  </a:prstClr>
                </a:solidFill>
                <a:latin typeface="Times New Roman" panose="02020603050405020304" pitchFamily="18" charset="0"/>
                <a:ea typeface="微软雅黑" panose="020B0503020204020204" charset="-122"/>
                <a:cs typeface="+mn-ea"/>
              </a:rPr>
              <a:t>选择题</a:t>
            </a:r>
            <a:r>
              <a:rPr lang="en-US" altLang="zh-CN" sz="2800" spc="300">
                <a:solidFill>
                  <a:prstClr val="black">
                    <a:lumMod val="85000"/>
                    <a:lumOff val="15000"/>
                  </a:prstClr>
                </a:solidFill>
                <a:latin typeface="Times New Roman" panose="02020603050405020304" pitchFamily="18" charset="0"/>
                <a:ea typeface="微软雅黑" panose="020B0503020204020204" charset="-122"/>
                <a:cs typeface="+mn-ea"/>
              </a:rPr>
              <a:t>]</a:t>
            </a:r>
            <a:endParaRPr lang="zh-CN" altLang="zh-CN" sz="2800" spc="300" dirty="0">
              <a:solidFill>
                <a:schemeClr val="tx1">
                  <a:lumMod val="85000"/>
                  <a:lumOff val="15000"/>
                </a:schemeClr>
              </a:solidFill>
              <a:ea typeface="微软雅黑" panose="020B0503020204020204" charset="-122"/>
              <a:cs typeface="+mn-ea"/>
            </a:endParaRPr>
          </a:p>
        </p:txBody>
      </p:sp>
      <p:sp>
        <p:nvSpPr>
          <p:cNvPr id="13" name="文本框 12">
            <a:hlinkClick r:id="rId3" action="ppaction://hlinksldjump"/>
          </p:cNvPr>
          <p:cNvSpPr txBox="1"/>
          <p:nvPr/>
        </p:nvSpPr>
        <p:spPr>
          <a:xfrm>
            <a:off x="1682559" y="2561585"/>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考点二　光的波动性　电磁波</a:t>
            </a:r>
          </a:p>
        </p:txBody>
      </p:sp>
      <p:sp>
        <p:nvSpPr>
          <p:cNvPr id="15" name="文本框 14">
            <a:hlinkClick r:id="rId4" action="ppaction://hlinksldjump"/>
          </p:cNvPr>
          <p:cNvSpPr txBox="1"/>
          <p:nvPr/>
        </p:nvSpPr>
        <p:spPr>
          <a:xfrm>
            <a:off x="1682558" y="1689896"/>
            <a:ext cx="6284855"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考点一　光的折射与全反射</a:t>
            </a:r>
            <a:endParaRPr lang="zh-CN" altLang="zh-CN" sz="2800" spc="300" dirty="0">
              <a:solidFill>
                <a:schemeClr val="tx1">
                  <a:lumMod val="85000"/>
                  <a:lumOff val="15000"/>
                </a:schemeClr>
              </a:solidFill>
              <a:ea typeface="微软雅黑" panose="020B0503020204020204" charset="-122"/>
              <a:cs typeface="+mn-ea"/>
            </a:endParaRPr>
          </a:p>
        </p:txBody>
      </p:sp>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内容索引</a:t>
              </a:r>
            </a:p>
          </p:txBody>
        </p:sp>
      </p:grpSp>
      <p:sp>
        <p:nvSpPr>
          <p:cNvPr id="10" name="文本框 9">
            <a:hlinkClick r:id="rId5" action="ppaction://hlinksldjump"/>
          </p:cNvPr>
          <p:cNvSpPr txBox="1"/>
          <p:nvPr/>
        </p:nvSpPr>
        <p:spPr>
          <a:xfrm>
            <a:off x="1682559" y="3418860"/>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考点三　几何光学与物理光学的综合应用</a:t>
            </a:r>
          </a:p>
        </p:txBody>
      </p:sp>
      <p:sp>
        <p:nvSpPr>
          <p:cNvPr id="11" name="矩形 10">
            <a:hlinkClick r:id="rId6" action="ppaction://hlinksldjump"/>
          </p:cNvPr>
          <p:cNvSpPr/>
          <p:nvPr/>
        </p:nvSpPr>
        <p:spPr>
          <a:xfrm>
            <a:off x="1682559" y="5130592"/>
            <a:ext cx="4297971" cy="523220"/>
          </a:xfrm>
          <a:prstGeom prst="rect">
            <a:avLst/>
          </a:prstGeom>
        </p:spPr>
        <p:txBody>
          <a:bodyPr wrap="none">
            <a:spAutoFit/>
          </a:bodyPr>
          <a:lstStyle/>
          <a:p>
            <a:r>
              <a:rPr lang="zh-CN" altLang="zh-CN" sz="2800" spc="300">
                <a:solidFill>
                  <a:schemeClr val="tx1">
                    <a:lumMod val="85000"/>
                    <a:lumOff val="15000"/>
                  </a:schemeClr>
                </a:solidFill>
                <a:latin typeface="Times New Roman" panose="02020603050405020304" pitchFamily="18" charset="0"/>
                <a:ea typeface="微软雅黑" panose="020B0503020204020204" charset="-122"/>
                <a:cs typeface="+mn-ea"/>
              </a:rPr>
              <a:t>专题强化练</a:t>
            </a:r>
            <a:r>
              <a:rPr lang="zh-CN" altLang="en-US" sz="2800" spc="300">
                <a:solidFill>
                  <a:schemeClr val="tx1">
                    <a:lumMod val="85000"/>
                    <a:lumOff val="15000"/>
                  </a:schemeClr>
                </a:solidFill>
                <a:latin typeface="Times New Roman" panose="02020603050405020304" pitchFamily="18" charset="0"/>
                <a:ea typeface="微软雅黑" panose="020B0503020204020204" charset="-122"/>
                <a:cs typeface="+mn-ea"/>
              </a:rPr>
              <a:t>　</a:t>
            </a:r>
            <a:r>
              <a:rPr lang="en-US" altLang="zh-CN" sz="2800" spc="300">
                <a:solidFill>
                  <a:schemeClr val="tx1">
                    <a:lumMod val="85000"/>
                    <a:lumOff val="15000"/>
                  </a:schemeClr>
                </a:solidFill>
                <a:latin typeface="Times New Roman" panose="02020603050405020304" pitchFamily="18" charset="0"/>
                <a:ea typeface="微软雅黑" panose="020B0503020204020204" charset="-122"/>
                <a:cs typeface="+mn-ea"/>
              </a:rPr>
              <a:t>[2</a:t>
            </a:r>
            <a:r>
              <a:rPr lang="zh-CN" altLang="zh-CN" sz="2800" spc="300">
                <a:solidFill>
                  <a:schemeClr val="tx1">
                    <a:lumMod val="85000"/>
                    <a:lumOff val="15000"/>
                  </a:schemeClr>
                </a:solidFill>
                <a:latin typeface="Times New Roman" panose="02020603050405020304" pitchFamily="18" charset="0"/>
                <a:ea typeface="微软雅黑" panose="020B0503020204020204" charset="-122"/>
                <a:cs typeface="+mn-ea"/>
              </a:rPr>
              <a:t>计算题</a:t>
            </a:r>
            <a:r>
              <a:rPr lang="en-US" altLang="zh-CN" sz="2800" spc="300">
                <a:solidFill>
                  <a:schemeClr val="tx1">
                    <a:lumMod val="85000"/>
                    <a:lumOff val="15000"/>
                  </a:schemeClr>
                </a:solidFill>
                <a:latin typeface="Times New Roman" panose="02020603050405020304" pitchFamily="18" charset="0"/>
                <a:ea typeface="微软雅黑" panose="020B0503020204020204" charset="-122"/>
                <a:cs typeface="+mn-ea"/>
              </a:rPr>
              <a:t>]</a:t>
            </a:r>
            <a:endParaRPr lang="zh-CN" altLang="zh-CN" sz="2800" spc="300" dirty="0">
              <a:solidFill>
                <a:schemeClr val="tx1">
                  <a:lumMod val="85000"/>
                  <a:lumOff val="15000"/>
                </a:schemeClr>
              </a:solidFill>
              <a:latin typeface="Times New Roman" panose="02020603050405020304" pitchFamily="18" charset="0"/>
              <a:ea typeface="微软雅黑" panose="020B050302020402020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549474"/>
            <a:ext cx="11801206" cy="5323085"/>
            <a:chOff x="0" y="549474"/>
            <a:chExt cx="11801206" cy="5323085"/>
          </a:xfrm>
        </p:grpSpPr>
        <mc:AlternateContent xmlns:mc="http://schemas.openxmlformats.org/markup-compatibility/2006" xmlns:a14="http://schemas.microsoft.com/office/drawing/2010/main">
          <mc:Choice Requires="a14">
            <p:sp>
              <p:nvSpPr>
                <p:cNvPr id="5" name="矩形 4"/>
                <p:cNvSpPr/>
                <p:nvPr/>
              </p:nvSpPr>
              <p:spPr>
                <a:xfrm>
                  <a:off x="389206" y="1034440"/>
                  <a:ext cx="11412000" cy="4838119"/>
                </a:xfrm>
                <a:prstGeom prst="rect">
                  <a:avLst/>
                </a:prstGeom>
              </p:spPr>
              <p:txBody>
                <a:bodyPr wrap="square">
                  <a:spAutoFit/>
                </a:bodyPr>
                <a:lstStyle/>
                <a:p>
                  <a:pPr>
                    <a:lnSpc>
                      <a:spcPct val="150000"/>
                    </a:lnSpc>
                    <a:spcAft>
                      <a:spcPts val="0"/>
                    </a:spcAft>
                    <a:tabLst>
                      <a:tab pos="2790825" algn="l"/>
                      <a:tab pos="414083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出现明暗相间的条纹是光的干涉现象，故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14083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拧</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紧三颗螺丝时，两块玻璃砖间的空气膜厚度变薄，上玻璃砖下表面弧度变小，相当于</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tan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中</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变小，所以会发现条纹变稀疏，故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14083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薄膜干涉</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是等厚干涉，即亮条纹处空气膜的厚度相同。从弯曲的条纹处可知，外圈的空气膜厚度与内圈的空气膜厚度相同，弯曲处玻璃板</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上表面对应位置有凹陷，故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800" dirty="0">
                    <a:effectLst/>
                    <a:latin typeface="NEU-BZ"/>
                    <a:ea typeface="宋体" panose="02010600030101010101" pitchFamily="2"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1034440"/>
                  <a:ext cx="11412000" cy="4838119"/>
                </a:xfrm>
                <a:prstGeom prst="rect">
                  <a:avLst/>
                </a:prstGeom>
                <a:blipFill rotWithShape="0">
                  <a:blip r:embed="rId2"/>
                  <a:stretch>
                    <a:fillRect l="-1122" r="-641" b="-2774"/>
                  </a:stretch>
                </a:blipFill>
              </p:spPr>
              <p:txBody>
                <a:bodyPr/>
                <a:lstStyle/>
                <a:p>
                  <a:r>
                    <a:rPr lang="zh-CN" altLang="en-US">
                      <a:noFill/>
                    </a:rPr>
                    <a:t> </a:t>
                  </a:r>
                </a:p>
              </p:txBody>
            </p:sp>
          </mc:Fallback>
        </mc:AlternateContent>
        <p:grpSp>
          <p:nvGrpSpPr>
            <p:cNvPr id="21" name="组合 20"/>
            <p:cNvGrpSpPr/>
            <p:nvPr/>
          </p:nvGrpSpPr>
          <p:grpSpPr>
            <a:xfrm>
              <a:off x="0" y="549474"/>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4808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C940B267-D4CF-B4E1-12C7-E24BC92CF521}"/>
              </a:ext>
            </a:extLst>
          </p:cNvPr>
          <p:cNvSpPr/>
          <p:nvPr/>
        </p:nvSpPr>
        <p:spPr>
          <a:xfrm>
            <a:off x="0" y="0"/>
            <a:ext cx="12189600" cy="75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2">
            <a:extLst>
              <a:ext uri="{FF2B5EF4-FFF2-40B4-BE49-F238E27FC236}">
                <a16:creationId xmlns:a16="http://schemas.microsoft.com/office/drawing/2014/main" xmlns="" id="{FC873DF1-5072-72A3-1801-A4DC3D6F4126}"/>
              </a:ext>
            </a:extLst>
          </p:cNvPr>
          <p:cNvSpPr/>
          <p:nvPr/>
        </p:nvSpPr>
        <p:spPr>
          <a:xfrm flipH="1">
            <a:off x="435402" y="151864"/>
            <a:ext cx="45719" cy="326791"/>
          </a:xfrm>
          <a:prstGeom prst="rect">
            <a:avLst/>
          </a:prstGeom>
          <a:solidFill>
            <a:srgbClr val="1F497D"/>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9" name="TextBox 51">
            <a:extLst>
              <a:ext uri="{FF2B5EF4-FFF2-40B4-BE49-F238E27FC236}">
                <a16:creationId xmlns:a16="http://schemas.microsoft.com/office/drawing/2014/main" xmlns="" id="{B5EBB4BD-7C62-4263-5530-743B1566A971}"/>
              </a:ext>
            </a:extLst>
          </p:cNvPr>
          <p:cNvSpPr txBox="1"/>
          <p:nvPr/>
        </p:nvSpPr>
        <p:spPr>
          <a:xfrm>
            <a:off x="553561" y="91402"/>
            <a:ext cx="241109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mj-ea"/>
                <a:ea typeface="+mj-ea"/>
              </a:rPr>
              <a:t>多题归一</a:t>
            </a:r>
            <a:endParaRPr lang="zh-CN" altLang="en-US" sz="2400" b="1" dirty="0">
              <a:solidFill>
                <a:schemeClr val="tx1"/>
              </a:solidFill>
              <a:latin typeface="+mj-ea"/>
              <a:ea typeface="+mj-ea"/>
            </a:endParaRPr>
          </a:p>
        </p:txBody>
      </p:sp>
      <p:sp>
        <p:nvSpPr>
          <p:cNvPr id="10" name="矩形 9">
            <a:extLst>
              <a:ext uri="{FF2B5EF4-FFF2-40B4-BE49-F238E27FC236}">
                <a16:creationId xmlns:a16="http://schemas.microsoft.com/office/drawing/2014/main" xmlns="" id="{8707F030-8187-DEE8-5B48-EBFE65AD38F4}"/>
              </a:ext>
            </a:extLst>
          </p:cNvPr>
          <p:cNvSpPr/>
          <p:nvPr/>
        </p:nvSpPr>
        <p:spPr>
          <a:xfrm>
            <a:off x="1746" y="151864"/>
            <a:ext cx="360040" cy="32679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 name="直接连接符 11">
            <a:extLst>
              <a:ext uri="{FF2B5EF4-FFF2-40B4-BE49-F238E27FC236}">
                <a16:creationId xmlns:a16="http://schemas.microsoft.com/office/drawing/2014/main" xmlns="" id="{79A80C26-AA45-9F7F-98B7-C52B0F36A135}"/>
              </a:ext>
            </a:extLst>
          </p:cNvPr>
          <p:cNvCxnSpPr/>
          <p:nvPr/>
        </p:nvCxnSpPr>
        <p:spPr>
          <a:xfrm>
            <a:off x="0" y="621482"/>
            <a:ext cx="12189600" cy="0"/>
          </a:xfrm>
          <a:prstGeom prst="line">
            <a:avLst/>
          </a:prstGeom>
          <a:ln w="9525">
            <a:gradFill>
              <a:gsLst>
                <a:gs pos="0">
                  <a:schemeClr val="accent1">
                    <a:lumMod val="5000"/>
                    <a:lumOff val="95000"/>
                  </a:schemeClr>
                </a:gs>
                <a:gs pos="100000">
                  <a:schemeClr val="tx2"/>
                </a:gs>
              </a:gsLst>
              <a:lin ang="10800000" scaled="1"/>
            </a:gra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a:graphicFrameLocks noGrp="1"/>
          </p:cNvGraphicFramePr>
          <p:nvPr>
            <p:extLst>
              <p:ext uri="{D42A27DB-BD31-4B8C-83A1-F6EECF244321}">
                <p14:modId xmlns:p14="http://schemas.microsoft.com/office/powerpoint/2010/main" val="1146438526"/>
              </p:ext>
            </p:extLst>
          </p:nvPr>
        </p:nvGraphicFramePr>
        <p:xfrm>
          <a:off x="458261" y="907167"/>
          <a:ext cx="11325577" cy="5690979"/>
        </p:xfrm>
        <a:graphic>
          <a:graphicData uri="http://schemas.openxmlformats.org/drawingml/2006/table">
            <a:tbl>
              <a:tblPr firstRow="1" firstCol="1" bandRow="1"/>
              <a:tblGrid>
                <a:gridCol w="6689511"/>
                <a:gridCol w="4636066"/>
              </a:tblGrid>
              <a:tr h="682111">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干涉装置</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图样</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8192">
                <a:tc>
                  <a:txBody>
                    <a:bodyPr/>
                    <a:lstStyle/>
                    <a:p>
                      <a:pPr algn="l">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cs typeface="宋体" panose="02010600030101010101" pitchFamily="2" charset="-122"/>
                        </a:rPr>
                        <a:t>      </a:t>
                      </a:r>
                      <a:r>
                        <a:rPr lang="zh-CN" sz="2800" smtClean="0">
                          <a:effectLst/>
                          <a:latin typeface="Times New Roman" panose="02020603050405020304" pitchFamily="18" charset="0"/>
                          <a:ea typeface="宋体" panose="02010600030101010101" pitchFamily="2" charset="-122"/>
                          <a:cs typeface="宋体" panose="02010600030101010101" pitchFamily="2" charset="-122"/>
                        </a:rPr>
                        <a:t>①</a:t>
                      </a:r>
                      <a:r>
                        <a:rPr lang="en-US" altLang="zh-CN" sz="2800" smtClean="0">
                          <a:effectLst/>
                          <a:latin typeface="Times New Roman" panose="02020603050405020304" pitchFamily="18" charset="0"/>
                          <a:ea typeface="宋体" panose="02010600030101010101" pitchFamily="2" charset="-122"/>
                          <a:cs typeface="宋体" panose="02010600030101010101" pitchFamily="2" charset="-122"/>
                        </a:rPr>
                        <a:t>          </a:t>
                      </a:r>
                      <a:endParaRPr lang="zh-CN" sz="1100">
                        <a:effectLst/>
                        <a:latin typeface="Times New Roman" panose="02020603050405020304" pitchFamily="18" charset="0"/>
                        <a:ea typeface="宋体" panose="02010600030101010101" pitchFamily="2" charset="-122"/>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208">
                <a:tc>
                  <a:txBody>
                    <a:bodyPr/>
                    <a:lstStyle/>
                    <a:p>
                      <a:pPr algn="l">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cs typeface="宋体" panose="02010600030101010101" pitchFamily="2" charset="-122"/>
                        </a:rPr>
                        <a:t>      </a:t>
                      </a:r>
                      <a:r>
                        <a:rPr lang="zh-CN" sz="2800" smtClean="0">
                          <a:effectLst/>
                          <a:latin typeface="Times New Roman" panose="02020603050405020304" pitchFamily="18" charset="0"/>
                          <a:ea typeface="宋体" panose="02010600030101010101" pitchFamily="2" charset="-122"/>
                          <a:cs typeface="宋体" panose="02010600030101010101" pitchFamily="2" charset="-122"/>
                        </a:rPr>
                        <a:t>②</a:t>
                      </a:r>
                      <a:endParaRPr lang="zh-CN" sz="1100">
                        <a:effectLst/>
                        <a:latin typeface="Times New Roman" panose="02020603050405020304" pitchFamily="18" charset="0"/>
                        <a:ea typeface="宋体" panose="02010600030101010101" pitchFamily="2" charset="-122"/>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468">
                <a:tc>
                  <a:txBody>
                    <a:bodyPr/>
                    <a:lstStyle/>
                    <a:p>
                      <a:pPr algn="l">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cs typeface="宋体" panose="02010600030101010101" pitchFamily="2" charset="-122"/>
                        </a:rPr>
                        <a:t>      </a:t>
                      </a:r>
                      <a:r>
                        <a:rPr lang="zh-CN" sz="2800" smtClean="0">
                          <a:effectLst/>
                          <a:latin typeface="Times New Roman" panose="02020603050405020304" pitchFamily="18" charset="0"/>
                          <a:ea typeface="宋体" panose="02010600030101010101" pitchFamily="2" charset="-122"/>
                          <a:cs typeface="宋体" panose="02010600030101010101" pitchFamily="2" charset="-122"/>
                        </a:rPr>
                        <a:t>③</a:t>
                      </a:r>
                      <a:endParaRPr lang="zh-CN" sz="1100">
                        <a:effectLst/>
                        <a:latin typeface="Times New Roman" panose="02020603050405020304" pitchFamily="18" charset="0"/>
                        <a:ea typeface="宋体" panose="02010600030101010101" pitchFamily="2" charset="-122"/>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image28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4656" y="1791820"/>
            <a:ext cx="1842401" cy="1231877"/>
          </a:xfrm>
          <a:prstGeom prst="rect">
            <a:avLst/>
          </a:prstGeom>
          <a:noFill/>
          <a:ln>
            <a:noFill/>
          </a:ln>
        </p:spPr>
      </p:pic>
      <p:pic>
        <p:nvPicPr>
          <p:cNvPr id="8" name="image290.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5526" y="1963630"/>
            <a:ext cx="1199108" cy="1137816"/>
          </a:xfrm>
          <a:prstGeom prst="rect">
            <a:avLst/>
          </a:prstGeom>
          <a:noFill/>
          <a:ln>
            <a:noFill/>
          </a:ln>
        </p:spPr>
      </p:pic>
      <p:pic>
        <p:nvPicPr>
          <p:cNvPr id="11" name="image291.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8261" y="3514444"/>
            <a:ext cx="771615" cy="1606854"/>
          </a:xfrm>
          <a:prstGeom prst="rect">
            <a:avLst/>
          </a:prstGeom>
          <a:noFill/>
          <a:ln>
            <a:noFill/>
          </a:ln>
        </p:spPr>
      </p:pic>
      <p:pic>
        <p:nvPicPr>
          <p:cNvPr id="13" name="image292.jpe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1371" y="3615027"/>
            <a:ext cx="1264454" cy="1336006"/>
          </a:xfrm>
          <a:prstGeom prst="rect">
            <a:avLst/>
          </a:prstGeom>
          <a:noFill/>
          <a:ln>
            <a:noFill/>
          </a:ln>
        </p:spPr>
      </p:pic>
      <p:pic>
        <p:nvPicPr>
          <p:cNvPr id="14" name="image293.jpe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5773" y="5352744"/>
            <a:ext cx="1456592" cy="1070785"/>
          </a:xfrm>
          <a:prstGeom prst="rect">
            <a:avLst/>
          </a:prstGeom>
          <a:noFill/>
          <a:ln>
            <a:noFill/>
          </a:ln>
        </p:spPr>
      </p:pic>
      <p:pic>
        <p:nvPicPr>
          <p:cNvPr id="15" name="image294.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8484" y="5280736"/>
            <a:ext cx="1332148" cy="1264055"/>
          </a:xfrm>
          <a:prstGeom prst="rect">
            <a:avLst/>
          </a:prstGeom>
          <a:noFill/>
          <a:ln>
            <a:noFill/>
          </a:ln>
        </p:spPr>
      </p:pic>
    </p:spTree>
    <p:extLst>
      <p:ext uri="{BB962C8B-B14F-4D97-AF65-F5344CB8AC3E}">
        <p14:creationId xmlns:p14="http://schemas.microsoft.com/office/powerpoint/2010/main" val="1075273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497546224"/>
              </p:ext>
            </p:extLst>
          </p:nvPr>
        </p:nvGraphicFramePr>
        <p:xfrm>
          <a:off x="458261" y="750960"/>
          <a:ext cx="11325577" cy="4118994"/>
        </p:xfrm>
        <a:graphic>
          <a:graphicData uri="http://schemas.openxmlformats.org/drawingml/2006/table">
            <a:tbl>
              <a:tblPr firstRow="1" firstCol="1" bandRow="1"/>
              <a:tblGrid>
                <a:gridCol w="6689511"/>
                <a:gridCol w="4636066"/>
              </a:tblGrid>
              <a:tr h="538095">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干涉装置</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图样</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8">
                <a:tc>
                  <a:txBody>
                    <a:bodyPr/>
                    <a:lstStyle/>
                    <a:p>
                      <a:pPr algn="l">
                        <a:lnSpc>
                          <a:spcPct val="150000"/>
                        </a:lnSpc>
                        <a:spcAft>
                          <a:spcPts val="0"/>
                        </a:spcAft>
                        <a:tabLst>
                          <a:tab pos="2790825" algn="l"/>
                          <a:tab pos="4231005" algn="l"/>
                        </a:tabLst>
                      </a:pPr>
                      <a:r>
                        <a:rPr lang="en-US" altLang="zh-CN" sz="2800" smtClean="0">
                          <a:effectLst/>
                          <a:ea typeface="宋体" panose="02010600030101010101" pitchFamily="2" charset="-122"/>
                          <a:cs typeface="宋体" panose="02010600030101010101" pitchFamily="2" charset="-122"/>
                        </a:rPr>
                        <a:t>                  </a:t>
                      </a:r>
                      <a:r>
                        <a:rPr lang="zh-CN" altLang="zh-CN" sz="2800" smtClean="0">
                          <a:effectLst/>
                          <a:ea typeface="宋体" panose="02010600030101010101" pitchFamily="2" charset="-122"/>
                          <a:cs typeface="宋体" panose="02010600030101010101" pitchFamily="2" charset="-122"/>
                        </a:rPr>
                        <a:t>④</a:t>
                      </a:r>
                      <a:endParaRPr lang="zh-CN" sz="1100">
                        <a:effectLst/>
                        <a:latin typeface="Times New Roman" panose="02020603050405020304" pitchFamily="18" charset="0"/>
                        <a:ea typeface="宋体" panose="02010600030101010101" pitchFamily="2" charset="-122"/>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696">
                <a:tc>
                  <a:txBody>
                    <a:bodyPr/>
                    <a:lstStyle/>
                    <a:p>
                      <a:pPr algn="l">
                        <a:lnSpc>
                          <a:spcPct val="150000"/>
                        </a:lnSpc>
                        <a:spcAft>
                          <a:spcPts val="0"/>
                        </a:spcAft>
                        <a:tabLst>
                          <a:tab pos="2790825" algn="l"/>
                          <a:tab pos="4231005" algn="l"/>
                        </a:tabLst>
                      </a:pPr>
                      <a:r>
                        <a:rPr lang="en-US" altLang="zh-CN" sz="2800" smtClean="0">
                          <a:effectLst/>
                          <a:ea typeface="宋体" panose="02010600030101010101" pitchFamily="2" charset="-122"/>
                          <a:cs typeface="宋体" panose="02010600030101010101" pitchFamily="2" charset="-122"/>
                        </a:rPr>
                        <a:t>                  </a:t>
                      </a:r>
                      <a:r>
                        <a:rPr lang="zh-CN" altLang="zh-CN" sz="2800" smtClean="0">
                          <a:effectLst/>
                          <a:ea typeface="宋体" panose="02010600030101010101" pitchFamily="2" charset="-122"/>
                          <a:cs typeface="宋体" panose="02010600030101010101" pitchFamily="2" charset="-122"/>
                        </a:rPr>
                        <a:t>⑤</a:t>
                      </a:r>
                      <a:endParaRPr lang="zh-CN" sz="1100">
                        <a:effectLst/>
                        <a:latin typeface="Times New Roman" panose="02020603050405020304" pitchFamily="18" charset="0"/>
                        <a:ea typeface="宋体" panose="02010600030101010101" pitchFamily="2" charset="-122"/>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 name="image295.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4846" y="1535261"/>
            <a:ext cx="1531045" cy="1382138"/>
          </a:xfrm>
          <a:prstGeom prst="rect">
            <a:avLst/>
          </a:prstGeom>
          <a:noFill/>
          <a:ln>
            <a:noFill/>
          </a:ln>
        </p:spPr>
      </p:pic>
      <p:pic>
        <p:nvPicPr>
          <p:cNvPr id="17" name="image296.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1471040"/>
            <a:ext cx="1323575" cy="1551258"/>
          </a:xfrm>
          <a:prstGeom prst="rect">
            <a:avLst/>
          </a:prstGeom>
          <a:noFill/>
          <a:ln>
            <a:noFill/>
          </a:ln>
        </p:spPr>
      </p:pic>
      <p:pic>
        <p:nvPicPr>
          <p:cNvPr id="18" name="image297.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6746" y="3559272"/>
            <a:ext cx="2377116" cy="846069"/>
          </a:xfrm>
          <a:prstGeom prst="rect">
            <a:avLst/>
          </a:prstGeom>
          <a:noFill/>
          <a:ln>
            <a:noFill/>
          </a:ln>
        </p:spPr>
      </p:pic>
      <p:pic>
        <p:nvPicPr>
          <p:cNvPr id="19" name="image298.jpe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5640" y="3443831"/>
            <a:ext cx="1954537" cy="1080093"/>
          </a:xfrm>
          <a:prstGeom prst="rect">
            <a:avLst/>
          </a:prstGeom>
          <a:noFill/>
          <a:ln>
            <a:noFill/>
          </a:ln>
        </p:spPr>
      </p:pic>
    </p:spTree>
    <p:extLst>
      <p:ext uri="{BB962C8B-B14F-4D97-AF65-F5344CB8AC3E}">
        <p14:creationId xmlns:p14="http://schemas.microsoft.com/office/powerpoint/2010/main" val="3064598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表格 4"/>
              <p:cNvGraphicFramePr>
                <a:graphicFrameLocks noGrp="1"/>
              </p:cNvGraphicFramePr>
              <p:nvPr>
                <p:extLst>
                  <p:ext uri="{D42A27DB-BD31-4B8C-83A1-F6EECF244321}">
                    <p14:modId xmlns:p14="http://schemas.microsoft.com/office/powerpoint/2010/main" val="2597042988"/>
                  </p:ext>
                </p:extLst>
              </p:nvPr>
            </p:nvGraphicFramePr>
            <p:xfrm>
              <a:off x="458261" y="418967"/>
              <a:ext cx="11325577" cy="5747131"/>
            </p:xfrm>
            <a:graphic>
              <a:graphicData uri="http://schemas.openxmlformats.org/drawingml/2006/table">
                <a:tbl>
                  <a:tblPr firstRow="1" firstCol="1" bandRow="1"/>
                  <a:tblGrid>
                    <a:gridCol w="11325577"/>
                  </a:tblGrid>
                  <a:tr h="1408468">
                    <a:tc>
                      <a:txBody>
                        <a:bodyPr/>
                        <a:lstStyle/>
                        <a:p>
                          <a:pPr marL="72000" algn="l">
                            <a:lnSpc>
                              <a:spcPct val="150000"/>
                            </a:lnSpc>
                            <a:spcAft>
                              <a:spcPts val="0"/>
                            </a:spcAft>
                            <a:tabLst>
                              <a:tab pos="2790825" algn="l"/>
                              <a:tab pos="4231005" algn="l"/>
                            </a:tabLst>
                          </a:pPr>
                          <a:r>
                            <a:rPr lang="zh-CN" altLang="zh-CN" sz="2800" dirty="0" smtClean="0">
                              <a:effectLst/>
                              <a:latin typeface="Times New Roman" panose="02020603050405020304" pitchFamily="18" charset="0"/>
                              <a:ea typeface="宋体" panose="02010600030101010101" pitchFamily="2" charset="-122"/>
                            </a:rPr>
                            <a:t>薄膜干涉及条纹疏密的判断</a:t>
                          </a:r>
                          <a:endParaRPr lang="zh-CN" altLang="zh-CN" sz="28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790825" algn="l"/>
                              <a:tab pos="4231005" algn="l"/>
                            </a:tabLst>
                          </a:pPr>
                          <a:r>
                            <a:rPr lang="zh-CN" altLang="zh-CN" sz="2800" dirty="0">
                              <a:effectLst/>
                              <a:latin typeface="Times New Roman" panose="02020603050405020304" pitchFamily="18" charset="0"/>
                              <a:ea typeface="宋体" panose="02010600030101010101" pitchFamily="2" charset="-122"/>
                            </a:rPr>
                            <a:t>当光线入射到膜的上下</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或左右</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表面，光线在薄膜的上下</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左右</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表面发生反射，形成两束反射光。这两束光在玻璃上</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或前</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表面相遇时，路程差</a:t>
                          </a:r>
                          <a:r>
                            <a:rPr lang="en-US" altLang="zh-CN" sz="2800" dirty="0" err="1">
                              <a:effectLst/>
                              <a:latin typeface="Times New Roman" panose="02020603050405020304" pitchFamily="18" charset="0"/>
                              <a:ea typeface="宋体" panose="02010600030101010101" pitchFamily="2" charset="-122"/>
                            </a:rPr>
                            <a:t>Δ</a:t>
                          </a:r>
                          <a:r>
                            <a:rPr lang="en-US" altLang="zh-CN" sz="2800" i="1" dirty="0" err="1">
                              <a:effectLst/>
                              <a:latin typeface="Times New Roman" panose="02020603050405020304" pitchFamily="18" charset="0"/>
                              <a:ea typeface="宋体" panose="02010600030101010101" pitchFamily="2" charset="-122"/>
                            </a:rPr>
                            <a:t>s</a:t>
                          </a:r>
                          <a:r>
                            <a:rPr lang="en-US" altLang="zh-CN" sz="2800" dirty="0">
                              <a:effectLst/>
                              <a:latin typeface="Times New Roman" panose="02020603050405020304" pitchFamily="18" charset="0"/>
                              <a:ea typeface="宋体" panose="02010600030101010101" pitchFamily="2" charset="-122"/>
                            </a:rPr>
                            <a:t>=2</a:t>
                          </a:r>
                          <a:r>
                            <a:rPr lang="en-US" altLang="zh-CN" sz="2800" i="1" dirty="0">
                              <a:effectLst/>
                              <a:latin typeface="Times New Roman" panose="02020603050405020304" pitchFamily="18" charset="0"/>
                              <a:ea typeface="宋体" panose="02010600030101010101" pitchFamily="2" charset="-122"/>
                            </a:rPr>
                            <a:t>d</a:t>
                          </a:r>
                          <a:r>
                            <a:rPr lang="en-US"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d</a:t>
                          </a:r>
                          <a:r>
                            <a:rPr lang="zh-CN" altLang="zh-CN" sz="2800" dirty="0">
                              <a:effectLst/>
                              <a:latin typeface="Times New Roman" panose="02020603050405020304" pitchFamily="18" charset="0"/>
                              <a:ea typeface="宋体" panose="02010600030101010101" pitchFamily="2" charset="-122"/>
                            </a:rPr>
                            <a:t>为空气膜或肥皂膜厚度</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，若</a:t>
                          </a:r>
                          <a:r>
                            <a:rPr lang="en-US" altLang="zh-CN" sz="2800" dirty="0" err="1">
                              <a:effectLst/>
                              <a:latin typeface="Times New Roman" panose="02020603050405020304" pitchFamily="18" charset="0"/>
                              <a:ea typeface="宋体" panose="02010600030101010101" pitchFamily="2" charset="-122"/>
                            </a:rPr>
                            <a:t>Δ</a:t>
                          </a:r>
                          <a:r>
                            <a:rPr lang="en-US" altLang="zh-CN" sz="2800" i="1" dirty="0" err="1">
                              <a:effectLst/>
                              <a:latin typeface="Times New Roman" panose="02020603050405020304" pitchFamily="18" charset="0"/>
                              <a:ea typeface="宋体" panose="02010600030101010101" pitchFamily="2" charset="-122"/>
                            </a:rPr>
                            <a:t>s</a:t>
                          </a:r>
                          <a:r>
                            <a:rPr lang="en-US" altLang="zh-CN" sz="2800" dirty="0">
                              <a:effectLst/>
                              <a:latin typeface="Times New Roman" panose="02020603050405020304" pitchFamily="18" charset="0"/>
                              <a:ea typeface="宋体" panose="02010600030101010101" pitchFamily="2" charset="-122"/>
                            </a:rPr>
                            <a:t>=</a:t>
                          </a:r>
                          <a:r>
                            <a:rPr lang="en-US" altLang="zh-CN" sz="2800" i="1" dirty="0" err="1">
                              <a:effectLst/>
                              <a:latin typeface="Times New Roman" panose="02020603050405020304" pitchFamily="18" charset="0"/>
                              <a:ea typeface="宋体" panose="02010600030101010101" pitchFamily="2" charset="-122"/>
                            </a:rPr>
                            <a:t>nλ</a:t>
                          </a:r>
                          <a:r>
                            <a:rPr lang="zh-CN" altLang="zh-CN" sz="2800" dirty="0">
                              <a:effectLst/>
                              <a:latin typeface="Times New Roman" panose="02020603050405020304" pitchFamily="18" charset="0"/>
                              <a:ea typeface="宋体" panose="02010600030101010101" pitchFamily="2" charset="-122"/>
                            </a:rPr>
                            <a:t>时出现亮条纹，若</a:t>
                          </a:r>
                          <a:r>
                            <a:rPr lang="en-US" altLang="zh-CN" sz="2800" dirty="0" err="1">
                              <a:effectLst/>
                              <a:latin typeface="Times New Roman" panose="02020603050405020304" pitchFamily="18" charset="0"/>
                              <a:ea typeface="宋体" panose="02010600030101010101" pitchFamily="2" charset="-122"/>
                            </a:rPr>
                            <a:t>Δ</a:t>
                          </a:r>
                          <a:r>
                            <a:rPr lang="en-US" altLang="zh-CN" sz="2800" i="1" dirty="0" err="1">
                              <a:effectLst/>
                              <a:latin typeface="Times New Roman" panose="02020603050405020304" pitchFamily="18" charset="0"/>
                              <a:ea typeface="宋体" panose="02010600030101010101" pitchFamily="2" charset="-122"/>
                            </a:rPr>
                            <a:t>s</a:t>
                          </a:r>
                          <a:r>
                            <a:rPr lang="en-US" altLang="zh-CN" sz="2800" dirty="0">
                              <a:effectLst/>
                              <a:latin typeface="Times New Roman" panose="02020603050405020304" pitchFamily="18" charset="0"/>
                              <a:ea typeface="宋体" panose="02010600030101010101" pitchFamily="2" charset="-122"/>
                            </a:rPr>
                            <a:t>=(2</a:t>
                          </a:r>
                          <a:r>
                            <a:rPr lang="en-US" altLang="zh-CN" sz="2800" i="1" dirty="0">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+1)</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𝜆</m:t>
                                  </m:r>
                                </m:num>
                                <m:den>
                                  <m:r>
                                    <a:rPr lang="en-US" altLang="zh-CN" sz="2800">
                                      <a:effectLst/>
                                      <a:latin typeface="Cambria Math" panose="02040503050406030204" pitchFamily="18" charset="0"/>
                                      <a:ea typeface="宋体" panose="02010600030101010101" pitchFamily="2" charset="-122"/>
                                    </a:rPr>
                                    <m:t>2</m:t>
                                  </m:r>
                                </m:den>
                              </m:f>
                            </m:oMath>
                          </a14:m>
                          <a:r>
                            <a:rPr lang="zh-CN" altLang="zh-CN" sz="2800" dirty="0">
                              <a:effectLst/>
                              <a:latin typeface="Times New Roman" panose="02020603050405020304" pitchFamily="18" charset="0"/>
                              <a:ea typeface="宋体" panose="02010600030101010101" pitchFamily="2" charset="-122"/>
                            </a:rPr>
                            <a:t>时出现暗条纹。相邻亮</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暗</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条纹间距</a:t>
                          </a:r>
                          <a:r>
                            <a:rPr lang="en-US" altLang="zh-CN" sz="2800" dirty="0" err="1">
                              <a:effectLst/>
                              <a:latin typeface="Times New Roman" panose="02020603050405020304" pitchFamily="18" charset="0"/>
                              <a:ea typeface="宋体" panose="02010600030101010101" pitchFamily="2" charset="-122"/>
                            </a:rPr>
                            <a:t>Δ</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𝜆</m:t>
                                  </m:r>
                                </m:num>
                                <m:den>
                                  <m:r>
                                    <a:rPr lang="en-US" altLang="zh-CN" sz="2800">
                                      <a:effectLst/>
                                      <a:latin typeface="Cambria Math" panose="02040503050406030204" pitchFamily="18" charset="0"/>
                                      <a:ea typeface="宋体" panose="02010600030101010101" pitchFamily="2" charset="-122"/>
                                    </a:rPr>
                                    <m:t>2</m:t>
                                  </m:r>
                                  <m:r>
                                    <m:rPr>
                                      <m:sty m:val="p"/>
                                    </m:rPr>
                                    <a:rPr lang="en-US" altLang="zh-CN" sz="2800">
                                      <a:effectLst/>
                                      <a:latin typeface="Cambria Math" panose="02040503050406030204" pitchFamily="18" charset="0"/>
                                      <a:ea typeface="宋体" panose="02010600030101010101" pitchFamily="2" charset="-122"/>
                                    </a:rPr>
                                    <m:t>tan</m:t>
                                  </m:r>
                                  <m:r>
                                    <a:rPr lang="en-US" altLang="zh-CN" sz="2800" i="1">
                                      <a:effectLst/>
                                      <a:latin typeface="Cambria Math" panose="02040503050406030204" pitchFamily="18" charset="0"/>
                                      <a:ea typeface="宋体" panose="02010600030101010101" pitchFamily="2" charset="-122"/>
                                    </a:rPr>
                                    <m:t>𝜃</m:t>
                                  </m:r>
                                </m:den>
                              </m:f>
                            </m:oMath>
                          </a14:m>
                          <a:r>
                            <a:rPr lang="zh-CN" altLang="zh-CN" sz="2800" dirty="0">
                              <a:effectLst/>
                              <a:latin typeface="Times New Roman" panose="02020603050405020304" pitchFamily="18" charset="0"/>
                              <a:ea typeface="宋体" panose="02010600030101010101" pitchFamily="2" charset="-122"/>
                            </a:rPr>
                            <a:t>。</a:t>
                          </a:r>
                        </a:p>
                        <a:p>
                          <a:pPr marL="72000" algn="l">
                            <a:lnSpc>
                              <a:spcPct val="150000"/>
                            </a:lnSpc>
                          </a:pP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若劈形薄膜层厚度均匀变化，即</a:t>
                          </a:r>
                          <a:r>
                            <a:rPr lang="en-US" altLang="zh-CN" sz="2800" dirty="0">
                              <a:effectLst/>
                              <a:latin typeface="Times New Roman" panose="02020603050405020304" pitchFamily="18" charset="0"/>
                              <a:ea typeface="宋体" panose="02010600030101010101" pitchFamily="2" charset="-122"/>
                            </a:rPr>
                            <a:t>tan </a:t>
                          </a:r>
                          <a:r>
                            <a:rPr lang="en-US" altLang="zh-CN" sz="2800" i="1" dirty="0">
                              <a:effectLst/>
                              <a:latin typeface="Times New Roman" panose="02020603050405020304" pitchFamily="18" charset="0"/>
                              <a:ea typeface="宋体" panose="02010600030101010101" pitchFamily="2" charset="-122"/>
                            </a:rPr>
                            <a:t>θ</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一定，如图</a:t>
                          </a:r>
                          <a:r>
                            <a:rPr lang="zh-CN" altLang="zh-CN" sz="2800" dirty="0">
                              <a:effectLst/>
                              <a:ea typeface="宋体" panose="02010600030101010101" pitchFamily="2" charset="-122"/>
                              <a:cs typeface="宋体" panose="02010600030101010101" pitchFamily="2" charset="-122"/>
                            </a:rPr>
                            <a:t>①④</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所示，则干涉条纹等间距；若劈形薄膜层厚度不均匀变化，如图</a:t>
                          </a:r>
                          <a:r>
                            <a:rPr lang="zh-CN" altLang="zh-CN" sz="2800" dirty="0">
                              <a:effectLst/>
                              <a:ea typeface="宋体" panose="02010600030101010101" pitchFamily="2" charset="-122"/>
                              <a:cs typeface="宋体" panose="02010600030101010101" pitchFamily="2" charset="-122"/>
                            </a:rPr>
                            <a:t>②③⑤</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所示，则干涉条纹不等间距。</a:t>
                          </a:r>
                          <a:endParaRPr lang="zh-CN" sz="2800" dirty="0">
                            <a:effectLst/>
                            <a:latin typeface="Times New Roman" panose="02020603050405020304" pitchFamily="18" charset="0"/>
                            <a:ea typeface="宋体" panose="02010600030101010101" pitchFamily="2" charset="-122"/>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5" name="表格 4"/>
              <p:cNvGraphicFramePr>
                <a:graphicFrameLocks noGrp="1"/>
              </p:cNvGraphicFramePr>
              <p:nvPr>
                <p:extLst>
                  <p:ext uri="{D42A27DB-BD31-4B8C-83A1-F6EECF244321}">
                    <p14:modId xmlns:p14="http://schemas.microsoft.com/office/powerpoint/2010/main" val="2597042988"/>
                  </p:ext>
                </p:extLst>
              </p:nvPr>
            </p:nvGraphicFramePr>
            <p:xfrm>
              <a:off x="458261" y="418967"/>
              <a:ext cx="11325577" cy="5747131"/>
            </p:xfrm>
            <a:graphic>
              <a:graphicData uri="http://schemas.openxmlformats.org/drawingml/2006/table">
                <a:tbl>
                  <a:tblPr firstRow="1" firstCol="1" bandRow="1"/>
                  <a:tblGrid>
                    <a:gridCol w="11325577"/>
                  </a:tblGrid>
                  <a:tr h="5747131">
                    <a:tc>
                      <a:txBody>
                        <a:bodyPr/>
                        <a:lstStyle/>
                        <a:p>
                          <a:endParaRPr lang="zh-CN"/>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54" t="-106" r="-108" b="-1801"/>
                          </a:stretch>
                        </a:blipFill>
                      </a:tcPr>
                    </a:tc>
                  </a:tr>
                </a:tbl>
              </a:graphicData>
            </a:graphic>
          </p:graphicFrame>
        </mc:Fallback>
      </mc:AlternateContent>
    </p:spTree>
    <p:extLst>
      <p:ext uri="{BB962C8B-B14F-4D97-AF65-F5344CB8AC3E}">
        <p14:creationId xmlns:p14="http://schemas.microsoft.com/office/powerpoint/2010/main" val="2631421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83983"/>
                <a:ext cx="11412000" cy="5568769"/>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安徽省一模</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LC</a:t>
                </a:r>
                <a:r>
                  <a:rPr lang="zh-CN" altLang="zh-CN" sz="2800">
                    <a:effectLst/>
                    <a:latin typeface="Times New Roman" panose="02020603050405020304" pitchFamily="18" charset="0"/>
                    <a:ea typeface="宋体" panose="02010600030101010101" pitchFamily="2" charset="-122"/>
                  </a:rPr>
                  <a:t>振荡电路如图所示，某时刻，线圈中的磁场方向向下，且正在增强。</a:t>
                </a:r>
                <a:r>
                  <a:rPr lang="en-US" altLang="zh-CN" sz="2800">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宋体" panose="02010600030101010101" pitchFamily="2" charset="-122"/>
                  </a:rPr>
                  <a:t>为电容器的上下极板，</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为回路中的两点。已知</a:t>
                </a:r>
                <a:r>
                  <a:rPr lang="en-US" altLang="zh-CN" sz="2800" i="1">
                    <a:effectLst/>
                    <a:latin typeface="Times New Roman" panose="02020603050405020304" pitchFamily="18" charset="0"/>
                    <a:ea typeface="宋体" panose="02010600030101010101" pitchFamily="2" charset="-122"/>
                  </a:rPr>
                  <a:t>LC</a:t>
                </a:r>
                <a:r>
                  <a:rPr lang="zh-CN" altLang="zh-CN" sz="2800">
                    <a:effectLst/>
                    <a:latin typeface="Times New Roman" panose="02020603050405020304" pitchFamily="18" charset="0"/>
                    <a:ea typeface="宋体" panose="02010600030101010101" pitchFamily="2" charset="-122"/>
                  </a:rPr>
                  <a:t>振荡电路的频率</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r>
                          <m:rPr>
                            <m:sty m:val="p"/>
                          </m:rPr>
                          <a:rPr lang="en-US" altLang="zh-CN" sz="2800">
                            <a:effectLst/>
                            <a:latin typeface="Cambria Math" panose="02040503050406030204" pitchFamily="18" charset="0"/>
                            <a:ea typeface="宋体" panose="02010600030101010101" pitchFamily="2" charset="-122"/>
                          </a:rPr>
                          <m:t>π</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i="1">
                                <a:effectLst/>
                                <a:latin typeface="Cambria Math" panose="02040503050406030204" pitchFamily="18" charset="0"/>
                                <a:ea typeface="宋体" panose="02010600030101010101" pitchFamily="2" charset="-122"/>
                              </a:rPr>
                              <m:t>𝐿𝐶</m:t>
                            </m:r>
                          </m:e>
                        </m:rad>
                      </m:den>
                    </m:f>
                  </m:oMath>
                </a14:m>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rPr>
                  <a:t>为电感，</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为电容，对该时刻分析，下列说法正确的是</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回路中电流的流向为</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到</a:t>
                </a:r>
                <a:r>
                  <a:rPr lang="en-US" altLang="zh-CN" sz="2800" i="1">
                    <a:effectLst/>
                    <a:latin typeface="Times New Roman" panose="02020603050405020304" pitchFamily="18" charset="0"/>
                    <a:ea typeface="宋体" panose="02010600030101010101" pitchFamily="2" charset="-122"/>
                  </a:rPr>
                  <a:t>b</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该时刻电流正在变大</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C.P</a:t>
                </a:r>
                <a:r>
                  <a:rPr lang="zh-CN" altLang="zh-CN" sz="2800">
                    <a:effectLst/>
                    <a:latin typeface="Times New Roman" panose="02020603050405020304" pitchFamily="18" charset="0"/>
                    <a:ea typeface="宋体" panose="02010600030101010101" pitchFamily="2" charset="-122"/>
                  </a:rPr>
                  <a:t>板带正电，</a:t>
                </a:r>
                <a:r>
                  <a:rPr lang="en-US" altLang="zh-CN" sz="2800">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宋体" panose="02010600030101010101" pitchFamily="2" charset="-122"/>
                  </a:rPr>
                  <a:t>板带负电</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若在电容器中插入电介质板，则激发产生的电磁波波长将变小</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83983"/>
                <a:ext cx="11412000" cy="5568769"/>
              </a:xfrm>
              <a:prstGeom prst="rect">
                <a:avLst/>
              </a:prstGeom>
              <a:blipFill rotWithShape="0">
                <a:blip r:embed="rId2"/>
                <a:stretch>
                  <a:fillRect l="-1122" r="-3259" b="-656"/>
                </a:stretch>
              </a:blipFill>
            </p:spPr>
            <p:txBody>
              <a:bodyPr/>
              <a:lstStyle/>
              <a:p>
                <a:r>
                  <a:rPr lang="zh-CN" altLang="en-US">
                    <a:noFill/>
                  </a:rPr>
                  <a:t> </a:t>
                </a:r>
              </a:p>
            </p:txBody>
          </p:sp>
        </mc:Fallback>
      </mc:AlternateContent>
      <p:sp>
        <p:nvSpPr>
          <p:cNvPr id="8" name="TextBox 14"/>
          <p:cNvSpPr txBox="1"/>
          <p:nvPr/>
        </p:nvSpPr>
        <p:spPr>
          <a:xfrm>
            <a:off x="233983" y="4040225"/>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712540"/>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6</a:t>
            </a:r>
            <a:endParaRPr lang="zh-CN" altLang="en-US" dirty="0">
              <a:sym typeface="+mn-ea"/>
            </a:endParaRPr>
          </a:p>
        </p:txBody>
      </p:sp>
      <p:pic>
        <p:nvPicPr>
          <p:cNvPr id="7" name="image17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470" y="2906688"/>
            <a:ext cx="2275641" cy="2287563"/>
          </a:xfrm>
          <a:prstGeom prst="rect">
            <a:avLst/>
          </a:prstGeom>
          <a:noFill/>
          <a:ln>
            <a:noFill/>
          </a:ln>
        </p:spPr>
      </p:pic>
    </p:spTree>
    <p:extLst>
      <p:ext uri="{BB962C8B-B14F-4D97-AF65-F5344CB8AC3E}">
        <p14:creationId xmlns:p14="http://schemas.microsoft.com/office/powerpoint/2010/main" val="257573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608018"/>
            <a:ext cx="11783838" cy="4693984"/>
            <a:chOff x="0" y="268558"/>
            <a:chExt cx="11783838" cy="4693984"/>
          </a:xfrm>
        </p:grpSpPr>
        <mc:AlternateContent xmlns:mc="http://schemas.openxmlformats.org/markup-compatibility/2006" xmlns:a14="http://schemas.microsoft.com/office/drawing/2010/main">
          <mc:Choice Requires="a14">
            <p:sp>
              <p:nvSpPr>
                <p:cNvPr id="5" name="矩形 4"/>
                <p:cNvSpPr/>
                <p:nvPr/>
              </p:nvSpPr>
              <p:spPr>
                <a:xfrm>
                  <a:off x="389206" y="686435"/>
                  <a:ext cx="11394632" cy="4276107"/>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该时刻，线圈中的磁场方向向下，由安培定则可知，电流流向为</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到</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此时</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磁场正在增强，说明电场能正在向磁场能转化，电容器放电，电流变大，且可由电流流向判断出</a:t>
                  </a:r>
                  <a:r>
                    <a:rPr lang="en-US" altLang="zh-CN" sz="2800">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板带正电，</a:t>
                  </a:r>
                  <a:r>
                    <a:rPr lang="en-US" altLang="zh-CN" sz="2800">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板带负电，</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若</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插入电介质板，</a:t>
                  </a:r>
                  <a:r>
                    <a:rPr lang="en-US" altLang="zh-CN" sz="2800" i="1">
                      <a:effectLst/>
                      <a:latin typeface="Times New Roman" panose="02020603050405020304" pitchFamily="18" charset="0"/>
                      <a:ea typeface="宋体" panose="02010600030101010101" pitchFamily="2" charset="-122"/>
                    </a:rPr>
                    <a:t>ε</a:t>
                  </a:r>
                  <a:r>
                    <a:rPr lang="en-US" altLang="zh-CN" sz="2800" baseline="-25000">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增大，由</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𝜀</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r</m:t>
                              </m:r>
                            </m:sub>
                          </m:s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𝑆</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𝑘𝑑</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增大，由</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𝐿𝐶</m:t>
                              </m:r>
                            </m:e>
                          </m:rad>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可知，激发产生的电磁波频率</a:t>
                  </a:r>
                  <a:r>
                    <a:rPr lang="en-US" altLang="zh-CN" sz="2800" i="1">
                      <a:effectLst/>
                      <a:latin typeface="Times New Roman" panose="02020603050405020304" pitchFamily="18" charset="0"/>
                      <a:ea typeface="宋体" panose="02010600030101010101" pitchFamily="2" charset="-122"/>
                    </a:rPr>
                    <a:t>f</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减小，再由</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λf</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增大，</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6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686435"/>
                  <a:ext cx="11394632" cy="4276107"/>
                </a:xfrm>
                <a:prstGeom prst="rect">
                  <a:avLst/>
                </a:prstGeom>
                <a:blipFill rotWithShape="0">
                  <a:blip r:embed="rId2"/>
                  <a:stretch>
                    <a:fillRect l="-1124" r="-1338" b="-1140"/>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1" name="矩形 10">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36752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9720255"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53246"/>
            <a:ext cx="11593288" cy="767390"/>
          </a:xfrm>
          <a:prstGeom prst="rect">
            <a:avLst/>
          </a:prstGeom>
        </p:spPr>
        <p:txBody>
          <a:bodyPr wrap="square">
            <a:spAutoFit/>
          </a:bodyPr>
          <a:lstStyle/>
          <a:p>
            <a:pPr>
              <a:lnSpc>
                <a:spcPct val="120000"/>
              </a:lnSpc>
            </a:pPr>
            <a:r>
              <a:rPr lang="zh-CN" altLang="en-US" sz="4000" b="1">
                <a:solidFill>
                  <a:prstClr val="black"/>
                </a:solidFill>
                <a:latin typeface="微软雅黑" panose="020B0503020204020204" charset="-122"/>
                <a:ea typeface="微软雅黑" panose="020B0503020204020204" charset="-122"/>
                <a:cs typeface="微软雅黑" panose="020B0503020204020204" charset="-122"/>
              </a:rPr>
              <a:t>考点三　几何光学与物理光学的综合应用</a:t>
            </a:r>
            <a:endParaRPr lang="zh-CN" altLang="en-US" sz="3200" dirty="0">
              <a:solidFill>
                <a:prstClr val="black"/>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598" y="2187811"/>
            <a:ext cx="2566815" cy="1299600"/>
          </a:xfrm>
          <a:prstGeom prst="rect">
            <a:avLst/>
          </a:prstGeom>
        </p:spPr>
      </p:pic>
    </p:spTree>
    <p:extLst>
      <p:ext uri="{BB962C8B-B14F-4D97-AF65-F5344CB8AC3E}">
        <p14:creationId xmlns:p14="http://schemas.microsoft.com/office/powerpoint/2010/main" val="3515217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34566" y="219710"/>
            <a:ext cx="11521280" cy="1949508"/>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含有多种颜色的光从一种介质进入另一种介质，由于介质对不同色光的折射率不同，各种色光的偏折程度不同。</a:t>
            </a:r>
            <a:endParaRPr lang="zh-CN" altLang="zh-CN" sz="1100">
              <a:latin typeface="Times New Roman" panose="02020603050405020304" pitchFamily="18" charset="0"/>
              <a:ea typeface="宋体" panose="02010600030101010101" pitchFamily="2" charset="-122"/>
            </a:endParaRPr>
          </a:p>
          <a:p>
            <a:pPr>
              <a:lnSpc>
                <a:spcPct val="150000"/>
              </a:lnSpc>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各种色光的比较</a:t>
            </a:r>
            <a:endParaRPr lang="zh-CN" altLang="zh-CN" sz="1100">
              <a:effectLst/>
              <a:latin typeface="Times New Roman" panose="02020603050405020304" pitchFamily="18" charset="0"/>
              <a:ea typeface="宋体" panose="02010600030101010101"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97974371"/>
              </p:ext>
            </p:extLst>
          </p:nvPr>
        </p:nvGraphicFramePr>
        <p:xfrm>
          <a:off x="478582" y="2292876"/>
          <a:ext cx="11377263" cy="4089246"/>
        </p:xfrm>
        <a:graphic>
          <a:graphicData uri="http://schemas.openxmlformats.org/drawingml/2006/table">
            <a:tbl>
              <a:tblPr firstRow="1" firstCol="1" bandRow="1"/>
              <a:tblGrid>
                <a:gridCol w="4585848"/>
                <a:gridCol w="6791415"/>
              </a:tblGrid>
              <a:tr h="681541">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颜色</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红橙黄绿蓝靛紫</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541">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频率</a:t>
                      </a:r>
                      <a:r>
                        <a:rPr lang="en-US" sz="2800" i="1">
                          <a:effectLst/>
                          <a:latin typeface="Times New Roman" panose="02020603050405020304" pitchFamily="18" charset="0"/>
                          <a:ea typeface="宋体" panose="02010600030101010101" pitchFamily="2" charset="-122"/>
                        </a:rPr>
                        <a:t>f</a:t>
                      </a:r>
                      <a:endParaRPr lang="zh-CN" sz="2800">
                        <a:effectLst/>
                        <a:latin typeface="Times New Roman" panose="02020603050405020304" pitchFamily="18" charset="0"/>
                        <a:ea typeface="宋体" panose="02010600030101010101" pitchFamily="2" charset="-122"/>
                      </a:endParaRP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低</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高</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541">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同一介质中的折射率</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小</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大</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541">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同一介质中速度</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大</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小</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541">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波长</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大</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小</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541">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临界角</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大</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小</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5220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091501795"/>
              </p:ext>
            </p:extLst>
          </p:nvPr>
        </p:nvGraphicFramePr>
        <p:xfrm>
          <a:off x="478582" y="1125538"/>
          <a:ext cx="11377263" cy="2400854"/>
        </p:xfrm>
        <a:graphic>
          <a:graphicData uri="http://schemas.openxmlformats.org/drawingml/2006/table">
            <a:tbl>
              <a:tblPr firstRow="1" firstCol="1" bandRow="1"/>
              <a:tblGrid>
                <a:gridCol w="4585848"/>
                <a:gridCol w="6791415"/>
              </a:tblGrid>
              <a:tr h="887414">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通过棱镜的偏折角</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小</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大</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720">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光子能量</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小</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大</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720">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光子动量</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小</a:t>
                      </a:r>
                      <a:r>
                        <a:rPr lang="en-US" sz="2800">
                          <a:effectLst/>
                          <a:latin typeface="宋体" panose="02010600030101010101" pitchFamily="2" charset="-122"/>
                          <a:ea typeface="宋体" panose="02010600030101010101" pitchFamily="2" charset="-122"/>
                        </a:rPr>
                        <a:t>→</a:t>
                      </a:r>
                      <a:r>
                        <a:rPr lang="zh-CN" sz="2800">
                          <a:effectLst/>
                          <a:latin typeface="Times New Roman" panose="02020603050405020304" pitchFamily="18" charset="0"/>
                          <a:ea typeface="宋体" panose="02010600030101010101" pitchFamily="2" charset="-122"/>
                        </a:rPr>
                        <a:t>大</a:t>
                      </a:r>
                    </a:p>
                  </a:txBody>
                  <a:tcPr marL="5395" marR="5395" marT="5395" marB="5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8507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189434"/>
            <a:ext cx="11412000" cy="6555641"/>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多选</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黑龙江大庆市质量检测</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日晕亦称圆虹，是当太阳光通过卷层云时，受到冰晶的折射或反射时而形成的一种大气光学现象。如图为一束太阳光射到六角形冰晶上时的光路图，</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为其折射出的光线中两种单色光，比较</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两种单色光，下列说法正确的是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在冰晶中</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光的传播速度比</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光大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两种光分别从水射入空气</a:t>
            </a:r>
            <a:r>
              <a:rPr lang="zh-CN" altLang="zh-CN" sz="2800" smtClean="0">
                <a:latin typeface="Times New Roman" panose="02020603050405020304" pitchFamily="18" charset="0"/>
                <a:ea typeface="宋体" panose="02010600030101010101" pitchFamily="2" charset="-122"/>
              </a:rPr>
              <a:t>发生</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全反射</a:t>
            </a:r>
            <a:r>
              <a:rPr lang="zh-CN" altLang="zh-CN" sz="2800">
                <a:latin typeface="Times New Roman" panose="02020603050405020304" pitchFamily="18" charset="0"/>
                <a:ea typeface="宋体" panose="02010600030101010101" pitchFamily="2" charset="-122"/>
              </a:rPr>
              <a:t>时，</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光的临界角比</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光的小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通过同一仪器发生双缝干涉，</a:t>
            </a:r>
            <a:r>
              <a:rPr lang="en-US" altLang="zh-CN" sz="2800" i="1">
                <a:latin typeface="Times New Roman" panose="02020603050405020304" pitchFamily="18" charset="0"/>
                <a:ea typeface="宋体" panose="02010600030101010101" pitchFamily="2" charset="-122"/>
              </a:rPr>
              <a:t>a</a:t>
            </a:r>
            <a:r>
              <a:rPr lang="zh-CN" altLang="zh-CN" sz="2800" smtClean="0">
                <a:latin typeface="Times New Roman" panose="02020603050405020304" pitchFamily="18" charset="0"/>
                <a:ea typeface="宋体" panose="02010600030101010101" pitchFamily="2" charset="-122"/>
              </a:rPr>
              <a:t>光</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的</a:t>
            </a:r>
            <a:r>
              <a:rPr lang="zh-CN" altLang="zh-CN" sz="2800">
                <a:latin typeface="Times New Roman" panose="02020603050405020304" pitchFamily="18" charset="0"/>
                <a:ea typeface="宋体" panose="02010600030101010101" pitchFamily="2" charset="-122"/>
              </a:rPr>
              <a:t>相邻亮条纹间距较小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若</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光能使某金属发生光电效应，则</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光不可以使该金属发生光电效应</a:t>
            </a:r>
            <a:endParaRPr lang="zh-CN" altLang="zh-CN" sz="1100">
              <a:effectLst/>
              <a:latin typeface="Times New Roman" panose="02020603050405020304" pitchFamily="18" charset="0"/>
              <a:ea typeface="宋体" panose="02010600030101010101" pitchFamily="2" charset="-122"/>
            </a:endParaRPr>
          </a:p>
        </p:txBody>
      </p:sp>
      <p:sp>
        <p:nvSpPr>
          <p:cNvPr id="8" name="TextBox 14"/>
          <p:cNvSpPr txBox="1"/>
          <p:nvPr/>
        </p:nvSpPr>
        <p:spPr>
          <a:xfrm>
            <a:off x="228650" y="2853730"/>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417991"/>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7</a:t>
            </a:r>
            <a:endParaRPr lang="zh-CN" altLang="en-US" dirty="0">
              <a:solidFill>
                <a:prstClr val="white"/>
              </a:solidFill>
              <a:sym typeface="+mn-ea"/>
            </a:endParaRPr>
          </a:p>
        </p:txBody>
      </p:sp>
      <p:pic>
        <p:nvPicPr>
          <p:cNvPr id="7" name="image18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422" y="3340324"/>
            <a:ext cx="3024336" cy="1735566"/>
          </a:xfrm>
          <a:prstGeom prst="rect">
            <a:avLst/>
          </a:prstGeom>
          <a:noFill/>
          <a:ln>
            <a:noFill/>
          </a:ln>
        </p:spPr>
      </p:pic>
      <p:sp>
        <p:nvSpPr>
          <p:cNvPr id="10" name="TextBox 14"/>
          <p:cNvSpPr txBox="1"/>
          <p:nvPr/>
        </p:nvSpPr>
        <p:spPr>
          <a:xfrm>
            <a:off x="228650" y="3429154"/>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22857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334566" y="2354530"/>
            <a:ext cx="8424936" cy="923201"/>
          </a:xfrm>
          <a:prstGeom prst="rect">
            <a:avLst/>
          </a:prstGeom>
        </p:spPr>
        <p:txBody>
          <a:bodyPr wrap="square">
            <a:spAutoFit/>
          </a:bodyPr>
          <a:lstStyle/>
          <a:p>
            <a:r>
              <a:rPr lang="zh-CN" altLang="en-US" sz="5399" b="1">
                <a:latin typeface="微软雅黑" panose="020B0503020204020204" charset="-122"/>
                <a:ea typeface="微软雅黑" panose="020B0503020204020204" charset="-122"/>
                <a:cs typeface="微软雅黑" panose="020B0503020204020204" charset="-122"/>
              </a:rPr>
              <a:t>考点一　光的折射与全反射</a:t>
            </a:r>
            <a:endParaRPr lang="zh-CN" altLang="en-US" dirty="0"/>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9288207"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1550" y="2187811"/>
            <a:ext cx="2998863" cy="1299600"/>
          </a:xfrm>
          <a:prstGeom prst="rect">
            <a:avLst/>
          </a:prstGeom>
        </p:spPr>
      </p:pic>
    </p:spTree>
    <p:extLst>
      <p:ext uri="{BB962C8B-B14F-4D97-AF65-F5344CB8AC3E}">
        <p14:creationId xmlns:p14="http://schemas.microsoft.com/office/powerpoint/2010/main" val="1858277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0" y="117426"/>
            <a:ext cx="11783838" cy="6709207"/>
            <a:chOff x="0" y="268558"/>
            <a:chExt cx="11783838" cy="6709207"/>
          </a:xfrm>
        </p:grpSpPr>
        <mc:AlternateContent xmlns:mc="http://schemas.openxmlformats.org/markup-compatibility/2006" xmlns:a14="http://schemas.microsoft.com/office/drawing/2010/main">
          <mc:Choice Requires="a14">
            <p:sp>
              <p:nvSpPr>
                <p:cNvPr id="5" name="矩形 4"/>
                <p:cNvSpPr/>
                <p:nvPr/>
              </p:nvSpPr>
              <p:spPr>
                <a:xfrm>
                  <a:off x="389206" y="537540"/>
                  <a:ext cx="11394632" cy="6440225"/>
                </a:xfrm>
                <a:prstGeom prst="rect">
                  <a:avLst/>
                </a:prstGeom>
              </p:spPr>
              <p:txBody>
                <a:bodyPr wrap="square">
                  <a:spAutoFit/>
                </a:bodyPr>
                <a:lstStyle/>
                <a:p>
                  <a:pPr algn="just">
                    <a:lnSpc>
                      <a:spcPts val="5500"/>
                    </a:lnSpc>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由题图可知，</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光在冰晶中的偏折程度较大，可知冰晶对</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光的折射率较大，根据</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可知，在冰晶中</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光的传播速度比</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光大，选项</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由</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上述分析知</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光频率较大，水对</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光的折射率较大，根据</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两种光分别从水射入空气发生全反射时，</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光的临界角比</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光的小，选项</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𝑙</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，因</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光频率较大，波长较小，则通过同一仪器发生双缝干涉，</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光的相邻亮条纹间距较小，选项</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因</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光频率大于</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光，则若</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光能使某金属发生光电效应，则</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光也可以使该金属发生光电效应，选项</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537540"/>
                  <a:ext cx="11394632" cy="6440225"/>
                </a:xfrm>
                <a:prstGeom prst="rect">
                  <a:avLst/>
                </a:prstGeom>
                <a:blipFill rotWithShape="0">
                  <a:blip r:embed="rId2"/>
                  <a:stretch>
                    <a:fillRect l="-1124" r="-4227" b="-284"/>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1" name="矩形 10">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36232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7E0E636-37AB-041F-C02F-294C2FAD9BBA}"/>
              </a:ext>
            </a:extLst>
          </p:cNvPr>
          <p:cNvSpPr/>
          <p:nvPr/>
        </p:nvSpPr>
        <p:spPr>
          <a:xfrm>
            <a:off x="-240673" y="2187812"/>
            <a:ext cx="8064071"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9422" y="2187811"/>
            <a:ext cx="4150991" cy="1299600"/>
          </a:xfrm>
          <a:prstGeom prst="rect">
            <a:avLst/>
          </a:prstGeom>
        </p:spPr>
      </p:pic>
      <p:sp>
        <p:nvSpPr>
          <p:cNvPr id="5" name="矩形 4">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smtClean="0">
                <a:latin typeface="Times New Roman" panose="02020603050405020304" pitchFamily="18" charset="0"/>
                <a:ea typeface="微软雅黑" panose="020B0503020204020204" charset="-122"/>
                <a:cs typeface="微软雅黑" panose="020B0503020204020204" charset="-122"/>
              </a:rPr>
              <a:t>专题强化练</a:t>
            </a:r>
            <a:r>
              <a:rPr lang="zh-CN" altLang="en-US" sz="5399" b="1" dirty="0" smtClean="0">
                <a:latin typeface="Times New Roman" panose="02020603050405020304" pitchFamily="18" charset="0"/>
                <a:ea typeface="微软雅黑" panose="020B0503020204020204" charset="-122"/>
                <a:cs typeface="微软雅黑" panose="020B0503020204020204" charset="-122"/>
              </a:rPr>
              <a:t>　</a:t>
            </a:r>
            <a:r>
              <a:rPr lang="en-US" altLang="zh-CN" sz="5399" b="1" dirty="0" smtClean="0">
                <a:latin typeface="Times New Roman" panose="02020603050405020304" pitchFamily="18" charset="0"/>
                <a:ea typeface="微软雅黑" panose="020B0503020204020204" charset="-122"/>
                <a:cs typeface="微软雅黑" panose="020B0503020204020204" charset="-122"/>
              </a:rPr>
              <a:t>[</a:t>
            </a:r>
            <a:r>
              <a:rPr lang="en-US" altLang="zh-CN" sz="5399" b="1" dirty="0">
                <a:latin typeface="Times New Roman" panose="02020603050405020304" pitchFamily="18" charset="0"/>
                <a:ea typeface="微软雅黑" panose="020B0503020204020204" charset="-122"/>
                <a:cs typeface="微软雅黑" panose="020B0503020204020204" charset="-122"/>
              </a:rPr>
              <a:t>1</a:t>
            </a:r>
            <a:r>
              <a:rPr lang="zh-CN" altLang="zh-CN" sz="5399" b="1" dirty="0">
                <a:latin typeface="Times New Roman" panose="02020603050405020304" pitchFamily="18" charset="0"/>
                <a:ea typeface="微软雅黑" panose="020B0503020204020204" charset="-122"/>
                <a:cs typeface="微软雅黑" panose="020B0503020204020204" charset="-122"/>
              </a:rPr>
              <a:t>选择题</a:t>
            </a:r>
            <a:r>
              <a:rPr lang="en-US" altLang="zh-CN" sz="5399" b="1" dirty="0">
                <a:latin typeface="Times New Roman" panose="02020603050405020304" pitchFamily="18" charset="0"/>
                <a:ea typeface="微软雅黑" panose="020B0503020204020204" charset="-122"/>
                <a:cs typeface="微软雅黑" panose="020B0503020204020204" charset="-122"/>
              </a:rPr>
              <a:t>]</a:t>
            </a:r>
            <a:endParaRPr lang="zh-CN" altLang="zh-CN" sz="5399" b="1" dirty="0">
              <a:latin typeface="Times New Roman" panose="02020603050405020304" pitchFamily="18" charset="0"/>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902261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73167924"/>
              </p:ext>
            </p:extLst>
          </p:nvPr>
        </p:nvGraphicFramePr>
        <p:xfrm>
          <a:off x="559169" y="1340768"/>
          <a:ext cx="11009439" cy="3181386"/>
        </p:xfrm>
        <a:graphic>
          <a:graphicData uri="http://schemas.openxmlformats.org/drawingml/2006/table">
            <a:tbl>
              <a:tblPr firstRow="1" bandRow="1">
                <a:tableStyleId>{5C22544A-7EE6-4342-B048-85BDC9FD1C3A}</a:tableStyleId>
              </a:tblPr>
              <a:tblGrid>
                <a:gridCol w="1223271">
                  <a:extLst>
                    <a:ext uri="{9D8B030D-6E8A-4147-A177-3AD203B41FA5}">
                      <a16:colId xmlns:mc="http://schemas.openxmlformats.org/markup-compatibility/2006" xmlns:a14="http://schemas.microsoft.com/office/drawing/2010/main" xmlns="" xmlns:a16="http://schemas.microsoft.com/office/drawing/2014/main" val="20000"/>
                    </a:ext>
                  </a:extLst>
                </a:gridCol>
                <a:gridCol w="1223271">
                  <a:extLst>
                    <a:ext uri="{9D8B030D-6E8A-4147-A177-3AD203B41FA5}">
                      <a16:colId xmlns:mc="http://schemas.openxmlformats.org/markup-compatibility/2006" xmlns:a14="http://schemas.microsoft.com/office/drawing/2010/main" xmlns="" xmlns:a16="http://schemas.microsoft.com/office/drawing/2014/main" val="20001"/>
                    </a:ext>
                  </a:extLst>
                </a:gridCol>
                <a:gridCol w="1223271">
                  <a:extLst>
                    <a:ext uri="{9D8B030D-6E8A-4147-A177-3AD203B41FA5}">
                      <a16:colId xmlns:mc="http://schemas.openxmlformats.org/markup-compatibility/2006" xmlns:a14="http://schemas.microsoft.com/office/drawing/2010/main" xmlns="" xmlns:a16="http://schemas.microsoft.com/office/drawing/2014/main" val="20002"/>
                    </a:ext>
                  </a:extLst>
                </a:gridCol>
                <a:gridCol w="1223271">
                  <a:extLst>
                    <a:ext uri="{9D8B030D-6E8A-4147-A177-3AD203B41FA5}">
                      <a16:colId xmlns:mc="http://schemas.openxmlformats.org/markup-compatibility/2006" xmlns:a14="http://schemas.microsoft.com/office/drawing/2010/main" xmlns="" xmlns:a16="http://schemas.microsoft.com/office/drawing/2014/main" val="20003"/>
                    </a:ext>
                  </a:extLst>
                </a:gridCol>
                <a:gridCol w="1223271">
                  <a:extLst>
                    <a:ext uri="{9D8B030D-6E8A-4147-A177-3AD203B41FA5}">
                      <a16:colId xmlns:mc="http://schemas.openxmlformats.org/markup-compatibility/2006" xmlns:a14="http://schemas.microsoft.com/office/drawing/2010/main" xmlns="" xmlns:a16="http://schemas.microsoft.com/office/drawing/2014/main" val="20004"/>
                    </a:ext>
                  </a:extLst>
                </a:gridCol>
                <a:gridCol w="1223271">
                  <a:extLst>
                    <a:ext uri="{9D8B030D-6E8A-4147-A177-3AD203B41FA5}">
                      <a16:colId xmlns:mc="http://schemas.openxmlformats.org/markup-compatibility/2006" xmlns:a14="http://schemas.microsoft.com/office/drawing/2010/main" xmlns="" xmlns:a16="http://schemas.microsoft.com/office/drawing/2014/main" val="20005"/>
                    </a:ext>
                  </a:extLst>
                </a:gridCol>
                <a:gridCol w="1223271">
                  <a:extLst>
                    <a:ext uri="{9D8B030D-6E8A-4147-A177-3AD203B41FA5}">
                      <a16:colId xmlns:mc="http://schemas.openxmlformats.org/markup-compatibility/2006" xmlns:a14="http://schemas.microsoft.com/office/drawing/2010/main" xmlns="" xmlns:a16="http://schemas.microsoft.com/office/drawing/2014/main" val="20006"/>
                    </a:ext>
                  </a:extLst>
                </a:gridCol>
                <a:gridCol w="1223271">
                  <a:extLst>
                    <a:ext uri="{9D8B030D-6E8A-4147-A177-3AD203B41FA5}">
                      <a16:colId xmlns:mc="http://schemas.openxmlformats.org/markup-compatibility/2006" xmlns:a14="http://schemas.microsoft.com/office/drawing/2010/main" xmlns="" xmlns:a16="http://schemas.microsoft.com/office/drawing/2014/main" val="20007"/>
                    </a:ext>
                  </a:extLst>
                </a:gridCol>
                <a:gridCol w="1223271">
                  <a:extLst>
                    <a:ext uri="{9D8B030D-6E8A-4147-A177-3AD203B41FA5}">
                      <a16:colId xmlns:mc="http://schemas.openxmlformats.org/markup-compatibility/2006" xmlns:a14="http://schemas.microsoft.com/office/drawing/2010/main" xmlns="" xmlns:a16="http://schemas.microsoft.com/office/drawing/2014/main" val="20008"/>
                    </a:ext>
                  </a:extLst>
                </a:gridCol>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3</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4</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5</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6</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7</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8</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extLst>
                  <a:ext uri="{0D108BD9-81ED-4DB2-BD59-A6C34878D82A}">
                    <a16:rowId xmlns:mc="http://schemas.openxmlformats.org/markup-compatibility/2006" xmlns:a14="http://schemas.microsoft.com/office/drawing/2010/main"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B</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D</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A</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AC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BD</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AC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extLst>
                  <a:ext uri="{0D108BD9-81ED-4DB2-BD59-A6C34878D82A}">
                    <a16:rowId xmlns:mc="http://schemas.openxmlformats.org/markup-compatibility/2006" xmlns:a14="http://schemas.microsoft.com/office/drawing/2010/main" xmlns="" xmlns:a16="http://schemas.microsoft.com/office/drawing/2014/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dirty="0">
                          <a:solidFill>
                            <a:schemeClr val="bg1"/>
                          </a:solidFill>
                        </a:rPr>
                        <a:t>9</a:t>
                      </a:r>
                      <a:endParaRPr lang="zh-CN" altLang="en-US" sz="2800" b="0" dirty="0">
                        <a:solidFill>
                          <a:schemeClr val="bg1"/>
                        </a:solidFill>
                      </a:endParaRPr>
                    </a:p>
                  </a:txBody>
                  <a:tcPr anchor="ctr">
                    <a:solidFill>
                      <a:schemeClr val="tx2"/>
                    </a:solidFill>
                  </a:tcPr>
                </a:tc>
                <a:tc>
                  <a:txBody>
                    <a:bodyPr/>
                    <a:lstStyle/>
                    <a:p>
                      <a:pPr algn="l"/>
                      <a:r>
                        <a:rPr lang="en-US" altLang="zh-CN" sz="2800" b="0" dirty="0">
                          <a:solidFill>
                            <a:schemeClr val="bg1"/>
                          </a:solidFill>
                        </a:rPr>
                        <a:t>  10</a:t>
                      </a:r>
                      <a:endParaRPr lang="zh-CN" altLang="en-US" sz="2800" b="0" dirty="0">
                        <a:solidFill>
                          <a:schemeClr val="bg1"/>
                        </a:solidFill>
                      </a:endParaRPr>
                    </a:p>
                  </a:txBody>
                  <a:tcPr anchor="ctr">
                    <a:solidFill>
                      <a:schemeClr val="tx2"/>
                    </a:solidFill>
                  </a:tcPr>
                </a:tc>
                <a:tc gridSpan="6">
                  <a:txBody>
                    <a:bodyPr/>
                    <a:lstStyle/>
                    <a:p>
                      <a:r>
                        <a:rPr lang="en-US" altLang="zh-CN" sz="2800" b="0" kern="1200" smtClean="0">
                          <a:solidFill>
                            <a:schemeClr val="bg1"/>
                          </a:solidFill>
                          <a:latin typeface="+mn-lt"/>
                          <a:ea typeface="+mn-ea"/>
                          <a:cs typeface="+mn-cs"/>
                        </a:rPr>
                        <a:t>   11</a:t>
                      </a:r>
                      <a:endParaRPr lang="zh-CN" sz="2800" b="0" kern="1200">
                        <a:solidFill>
                          <a:schemeClr val="bg1"/>
                        </a:solidFill>
                        <a:latin typeface="+mn-lt"/>
                        <a:ea typeface="+mn-ea"/>
                        <a:cs typeface="+mn-cs"/>
                      </a:endParaRPr>
                    </a:p>
                  </a:txBody>
                  <a:tcPr anchor="ctr">
                    <a:solidFill>
                      <a:schemeClr val="tx2"/>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mc="http://schemas.openxmlformats.org/markup-compatibility/2006" xmlns:a14="http://schemas.microsoft.com/office/drawing/2010/main" xmlns="" xmlns:a16="http://schemas.microsoft.com/office/drawing/2014/main" val="10002"/>
                  </a:ext>
                </a:extLst>
              </a:tr>
              <a:tr h="773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ctr"/>
                      <a:r>
                        <a:rPr lang="en-US" altLang="zh-CN" sz="3200" kern="1200" smtClean="0">
                          <a:solidFill>
                            <a:srgbClr val="C00000"/>
                          </a:solidFill>
                          <a:latin typeface="Times New Roman" panose="02020603050405020304" pitchFamily="18" charset="0"/>
                          <a:ea typeface="+mn-ea"/>
                          <a:cs typeface="Times New Roman" panose="02020603050405020304" pitchFamily="18" charset="0"/>
                        </a:rPr>
                        <a:t>B</a:t>
                      </a:r>
                      <a:endParaRPr lang="zh-CN" altLang="en-US" sz="3200" kern="1200" dirty="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kern="1200" smtClean="0">
                          <a:solidFill>
                            <a:srgbClr val="C00000"/>
                          </a:solidFill>
                          <a:latin typeface="Times New Roman" panose="02020603050405020304" pitchFamily="18" charset="0"/>
                          <a:ea typeface="+mn-ea"/>
                          <a:cs typeface="Times New Roman" panose="02020603050405020304" pitchFamily="18" charset="0"/>
                        </a:rPr>
                        <a:t> BCD</a:t>
                      </a:r>
                      <a:endParaRPr lang="zh-CN" altLang="en-US" sz="3200" kern="1200" dirty="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gridSpan="6">
                  <a:txBody>
                    <a:bodyPr/>
                    <a:lstStyle/>
                    <a:p>
                      <a:pPr>
                        <a:lnSpc>
                          <a:spcPct val="150000"/>
                        </a:lnSpc>
                        <a:spcAft>
                          <a:spcPts val="0"/>
                        </a:spcAft>
                        <a:tabLst>
                          <a:tab pos="2790825" algn="l"/>
                          <a:tab pos="4231005" algn="l"/>
                        </a:tabLst>
                      </a:pPr>
                      <a:r>
                        <a:rPr lang="en-US" altLang="zh-CN" sz="3200" kern="1200" smtClean="0">
                          <a:solidFill>
                            <a:srgbClr val="C00000"/>
                          </a:solidFill>
                          <a:latin typeface="Times New Roman" panose="02020603050405020304" pitchFamily="18" charset="0"/>
                          <a:ea typeface="+mn-ea"/>
                          <a:cs typeface="Times New Roman" panose="02020603050405020304" pitchFamily="18" charset="0"/>
                        </a:rPr>
                        <a:t>  AD</a:t>
                      </a:r>
                      <a:endParaRPr lang="zh-CN" sz="3200" kern="120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mc="http://schemas.openxmlformats.org/markup-compatibility/2006" xmlns:a14="http://schemas.microsoft.com/office/drawing/2010/main" xmlns="" xmlns:a16="http://schemas.microsoft.com/office/drawing/2014/main" val="10003"/>
                  </a:ext>
                </a:extLst>
              </a:tr>
            </a:tbl>
          </a:graphicData>
        </a:graphic>
      </p:graphicFrame>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对一对</a:t>
            </a:r>
          </a:p>
        </p:txBody>
      </p:sp>
      <p:sp>
        <p:nvSpPr>
          <p:cNvPr id="21" name="圆角矩形 2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rPr>
              <a:t>答案</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C65F01D-4114-9E56-BF22-7010BC3B7E8B}"/>
              </a:ext>
            </a:extLst>
          </p:cNvPr>
          <p:cNvSpPr/>
          <p:nvPr/>
        </p:nvSpPr>
        <p:spPr>
          <a:xfrm>
            <a:off x="0" y="-12146"/>
            <a:ext cx="12189600" cy="75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矩形 14"/>
          <p:cNvSpPr/>
          <p:nvPr/>
        </p:nvSpPr>
        <p:spPr>
          <a:xfrm>
            <a:off x="389206" y="1092975"/>
            <a:ext cx="11412000" cy="3272923"/>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北京卷</a:t>
            </a: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下列现象属于光的衍射的是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雨后天空出现彩虹</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通过一条狭缝看日光灯观察到彩色条纹</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肥皂膜在日光照射下呈现彩色</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水中的气泡看上去特别明亮</a:t>
            </a:r>
            <a:endParaRPr lang="zh-CN" altLang="zh-CN" sz="1100">
              <a:effectLst/>
              <a:latin typeface="Times New Roman" panose="02020603050405020304" pitchFamily="18" charset="0"/>
              <a:ea typeface="宋体" panose="02010600030101010101" pitchFamily="2" charset="-122"/>
            </a:endParaRPr>
          </a:p>
        </p:txBody>
      </p:sp>
      <p:sp>
        <p:nvSpPr>
          <p:cNvPr id="30" name="TextBox 14"/>
          <p:cNvSpPr txBox="1"/>
          <p:nvPr/>
        </p:nvSpPr>
        <p:spPr>
          <a:xfrm>
            <a:off x="262558" y="2412157"/>
            <a:ext cx="767144"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4" name="矩形 3"/>
          <p:cNvSpPr/>
          <p:nvPr/>
        </p:nvSpPr>
        <p:spPr>
          <a:xfrm flipH="1">
            <a:off x="416306" y="158577"/>
            <a:ext cx="63070" cy="288000"/>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8" name="TextBox 51"/>
          <p:cNvSpPr txBox="1"/>
          <p:nvPr/>
        </p:nvSpPr>
        <p:spPr>
          <a:xfrm>
            <a:off x="551815" y="72390"/>
            <a:ext cx="2411095" cy="460375"/>
          </a:xfrm>
          <a:prstGeom prst="rect">
            <a:avLst/>
          </a:prstGeom>
          <a:noFill/>
        </p:spPr>
        <p:txBody>
          <a:bodyPr wrap="square" rtlCol="0">
            <a:spAutoFit/>
          </a:bodyPr>
          <a:lstStyle/>
          <a:p>
            <a:r>
              <a:rPr lang="zh-CN" altLang="en-US" sz="2400" b="1" dirty="0">
                <a:solidFill>
                  <a:schemeClr val="tx1"/>
                </a:solidFill>
                <a:latin typeface="+mj-ea"/>
                <a:ea typeface="+mj-ea"/>
              </a:rPr>
              <a:t>保分基础练</a:t>
            </a:r>
          </a:p>
        </p:txBody>
      </p:sp>
      <p:sp>
        <p:nvSpPr>
          <p:cNvPr id="6" name="矩形 5"/>
          <p:cNvSpPr/>
          <p:nvPr/>
        </p:nvSpPr>
        <p:spPr>
          <a:xfrm>
            <a:off x="0" y="158577"/>
            <a:ext cx="360040"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0" y="543208"/>
            <a:ext cx="12189600" cy="0"/>
          </a:xfrm>
          <a:prstGeom prst="line">
            <a:avLst/>
          </a:prstGeom>
          <a:ln w="9525">
            <a:gradFill>
              <a:gsLst>
                <a:gs pos="0">
                  <a:schemeClr val="accent1">
                    <a:lumMod val="5000"/>
                    <a:lumOff val="95000"/>
                  </a:schemeClr>
                </a:gs>
                <a:gs pos="100000">
                  <a:schemeClr val="tx2"/>
                </a:gs>
              </a:gsLst>
              <a:lin ang="108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圆角矩形 20">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 name="组合 2"/>
          <p:cNvGrpSpPr/>
          <p:nvPr/>
        </p:nvGrpSpPr>
        <p:grpSpPr>
          <a:xfrm>
            <a:off x="0" y="261442"/>
            <a:ext cx="11783838" cy="5748062"/>
            <a:chOff x="0" y="916630"/>
            <a:chExt cx="11783838" cy="5748062"/>
          </a:xfrm>
        </p:grpSpPr>
        <p:sp>
          <p:nvSpPr>
            <p:cNvPr id="6" name="矩形 5"/>
            <p:cNvSpPr/>
            <p:nvPr/>
          </p:nvSpPr>
          <p:spPr>
            <a:xfrm>
              <a:off x="389206" y="1401713"/>
              <a:ext cx="11394632" cy="5262979"/>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雨后彩虹是阳光在雨滴中发生折射、反射和色散形成的，不是光的衍射现象，故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通过</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狭缝观察日光灯，看到彩色条纹，是光绕过狭缝边缘产生的衍射现象，故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肥皂</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膜彩色条纹是光在薄膜前后表面反射后发生干涉形成的，属于薄膜干涉，故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水</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中气泡明亮是由于光从水进入气泡时发生全反射，使得更多光线进入人眼，故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45" name="组合 44"/>
            <p:cNvGrpSpPr/>
            <p:nvPr/>
          </p:nvGrpSpPr>
          <p:grpSpPr>
            <a:xfrm>
              <a:off x="0" y="916630"/>
              <a:ext cx="1439863" cy="424932"/>
              <a:chOff x="51643" y="755060"/>
              <a:chExt cx="1439863" cy="424932"/>
            </a:xfrm>
          </p:grpSpPr>
          <p:sp>
            <p:nvSpPr>
              <p:cNvPr id="46" name="矩形 4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8" name="组合 65"/>
              <p:cNvGrpSpPr>
                <a:grpSpLocks/>
              </p:cNvGrpSpPr>
              <p:nvPr/>
            </p:nvGrpSpPr>
            <p:grpSpPr bwMode="auto">
              <a:xfrm>
                <a:off x="1224676" y="886173"/>
                <a:ext cx="162478" cy="162211"/>
                <a:chOff x="3104" y="165"/>
                <a:chExt cx="276" cy="275"/>
              </a:xfrm>
            </p:grpSpPr>
            <p:cxnSp>
              <p:nvCxnSpPr>
                <p:cNvPr id="49" name="直接连接符 4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92401"/>
            <a:ext cx="11466640" cy="4565585"/>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黑吉辽蒙卷</a:t>
            </a: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如图，利用液导激光技术加工器件时，激光在液束流与气体界面发生全反射。若分别用甲、乙两种液体形成液束流，甲的折射率比乙的大，则</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激光在甲中的频率大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激光在乙中的频率大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用甲时全反射临界角大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用乙时全反射临界角大</a:t>
            </a:r>
            <a:endParaRPr lang="zh-CN" altLang="zh-CN" sz="1100">
              <a:effectLst/>
              <a:latin typeface="Times New Roman" panose="02020603050405020304" pitchFamily="18" charset="0"/>
              <a:ea typeface="宋体" panose="02010600030101010101" pitchFamily="2" charset="-122"/>
            </a:endParaRPr>
          </a:p>
        </p:txBody>
      </p:sp>
      <p:sp>
        <p:nvSpPr>
          <p:cNvPr id="42" name="TextBox 14"/>
          <p:cNvSpPr txBox="1"/>
          <p:nvPr/>
        </p:nvSpPr>
        <p:spPr>
          <a:xfrm>
            <a:off x="278362" y="4437906"/>
            <a:ext cx="757234"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1" name="圆角矩形 10">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2" name="圆角矩形 11">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3" name="圆角矩形 12">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4" name="圆角矩形 13">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8" name="image183.jpeg"/>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358" y="2205658"/>
            <a:ext cx="2801540" cy="27260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 name="组合 1"/>
          <p:cNvGrpSpPr/>
          <p:nvPr/>
        </p:nvGrpSpPr>
        <p:grpSpPr>
          <a:xfrm>
            <a:off x="0" y="555892"/>
            <a:ext cx="11855846" cy="2685474"/>
            <a:chOff x="0" y="189434"/>
            <a:chExt cx="11855846" cy="2685474"/>
          </a:xfrm>
        </p:grpSpPr>
        <mc:AlternateContent xmlns:mc="http://schemas.openxmlformats.org/markup-compatibility/2006" xmlns:a14="http://schemas.microsoft.com/office/drawing/2010/main">
          <mc:Choice Requires="a14">
            <p:sp>
              <p:nvSpPr>
                <p:cNvPr id="6" name="矩形 5"/>
                <p:cNvSpPr/>
                <p:nvPr/>
              </p:nvSpPr>
              <p:spPr>
                <a:xfrm>
                  <a:off x="389206" y="647695"/>
                  <a:ext cx="11466640" cy="2227213"/>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激光在不同介质中传播时，其频率不变，故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，甲的折射率比乙的大，则用乙时全反射临界角大，故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389206" y="647695"/>
                  <a:ext cx="11466640" cy="2227213"/>
                </a:xfrm>
                <a:prstGeom prst="rect">
                  <a:avLst/>
                </a:prstGeom>
                <a:blipFill rotWithShape="0">
                  <a:blip r:embed="rId14"/>
                  <a:stretch>
                    <a:fillRect l="-1116" r="-1063" b="-6557"/>
                  </a:stretch>
                </a:blipFill>
              </p:spPr>
              <p:txBody>
                <a:bodyPr/>
                <a:lstStyle/>
                <a:p>
                  <a:r>
                    <a:rPr lang="zh-CN" altLang="en-US">
                      <a:noFill/>
                    </a:rPr>
                    <a:t> </a:t>
                  </a:r>
                </a:p>
              </p:txBody>
            </p:sp>
          </mc:Fallback>
        </mc:AlternateContent>
        <p:grpSp>
          <p:nvGrpSpPr>
            <p:cNvPr id="46" name="组合 45"/>
            <p:cNvGrpSpPr/>
            <p:nvPr/>
          </p:nvGrpSpPr>
          <p:grpSpPr>
            <a:xfrm>
              <a:off x="0" y="189434"/>
              <a:ext cx="1439863" cy="424932"/>
              <a:chOff x="51643" y="755060"/>
              <a:chExt cx="1439863" cy="424932"/>
            </a:xfrm>
          </p:grpSpPr>
          <p:sp>
            <p:nvSpPr>
              <p:cNvPr id="47" name="矩形 4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8"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9" name="组合 65"/>
              <p:cNvGrpSpPr>
                <a:grpSpLocks/>
              </p:cNvGrpSpPr>
              <p:nvPr/>
            </p:nvGrpSpPr>
            <p:grpSpPr bwMode="auto">
              <a:xfrm>
                <a:off x="1224676" y="886173"/>
                <a:ext cx="162478" cy="162211"/>
                <a:chOff x="3104" y="165"/>
                <a:chExt cx="276" cy="275"/>
              </a:xfrm>
            </p:grpSpPr>
            <p:cxnSp>
              <p:nvCxnSpPr>
                <p:cNvPr id="50" name="直接连接符 4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2" name="直接连接符 51"/>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90660"/>
            <a:ext cx="7938248" cy="2708410"/>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江苏卷</a:t>
            </a: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如图所示。将开关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由</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cs typeface="Times New Roman" panose="02020603050405020304" pitchFamily="18" charset="0"/>
              </a:rPr>
              <a:t>拨到</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，使电容器</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与线圈</a:t>
            </a:r>
            <a:r>
              <a:rPr lang="en-US" altLang="zh-CN" sz="2800" i="1">
                <a:latin typeface="Times New Roman" panose="02020603050405020304" pitchFamily="18" charset="0"/>
                <a:ea typeface="宋体" panose="02010600030101010101" pitchFamily="2" charset="-122"/>
              </a:rPr>
              <a:t>L</a:t>
            </a:r>
            <a:r>
              <a:rPr lang="zh-CN" altLang="zh-CN" sz="2800">
                <a:latin typeface="Times New Roman" panose="02020603050405020304" pitchFamily="18" charset="0"/>
                <a:ea typeface="宋体" panose="02010600030101010101" pitchFamily="2" charset="-122"/>
                <a:cs typeface="Times New Roman" panose="02020603050405020304" pitchFamily="18" charset="0"/>
              </a:rPr>
              <a:t>构成回路。以电容器</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cs typeface="Times New Roman" panose="02020603050405020304" pitchFamily="18" charset="0"/>
              </a:rPr>
              <a:t>开始放电取作</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时刻，能正确反映电路中电流</a:t>
            </a:r>
            <a:r>
              <a:rPr lang="en-US" altLang="zh-CN" sz="2800" i="1">
                <a:latin typeface="Times New Roman" panose="02020603050405020304" pitchFamily="18" charset="0"/>
                <a:ea typeface="宋体" panose="02010600030101010101" pitchFamily="2" charset="-122"/>
              </a:rPr>
              <a:t>i</a:t>
            </a:r>
            <a:r>
              <a:rPr lang="zh-CN" altLang="zh-CN" sz="2800">
                <a:latin typeface="Times New Roman" panose="02020603050405020304" pitchFamily="18" charset="0"/>
                <a:ea typeface="宋体" panose="02010600030101010101" pitchFamily="2" charset="-122"/>
                <a:cs typeface="Times New Roman" panose="02020603050405020304" pitchFamily="18" charset="0"/>
              </a:rPr>
              <a:t>随时间</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变化关系的图像是</a:t>
            </a:r>
            <a:endParaRPr lang="zh-CN" altLang="zh-CN" sz="1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7" name="image184.jpeg"/>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2843" y="981522"/>
            <a:ext cx="3088987" cy="1871261"/>
          </a:xfrm>
          <a:prstGeom prst="rect">
            <a:avLst/>
          </a:prstGeom>
          <a:noFill/>
          <a:ln>
            <a:noFill/>
          </a:ln>
        </p:spPr>
      </p:pic>
      <p:pic>
        <p:nvPicPr>
          <p:cNvPr id="20" name="image185.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582" y="3616479"/>
            <a:ext cx="5258215" cy="2076127"/>
          </a:xfrm>
          <a:prstGeom prst="rect">
            <a:avLst/>
          </a:prstGeom>
          <a:noFill/>
          <a:ln>
            <a:noFill/>
          </a:ln>
        </p:spPr>
      </p:pic>
      <p:pic>
        <p:nvPicPr>
          <p:cNvPr id="21" name="image186.jpeg"/>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3482752"/>
            <a:ext cx="5258215" cy="2221064"/>
          </a:xfrm>
          <a:prstGeom prst="rect">
            <a:avLst/>
          </a:prstGeom>
          <a:noFill/>
          <a:ln>
            <a:noFill/>
          </a:ln>
        </p:spPr>
      </p:pic>
      <p:sp>
        <p:nvSpPr>
          <p:cNvPr id="4" name="TextBox 14"/>
          <p:cNvSpPr txBox="1"/>
          <p:nvPr/>
        </p:nvSpPr>
        <p:spPr>
          <a:xfrm>
            <a:off x="1395541" y="5127144"/>
            <a:ext cx="657692"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0" name="组合 19"/>
          <p:cNvGrpSpPr/>
          <p:nvPr/>
        </p:nvGrpSpPr>
        <p:grpSpPr>
          <a:xfrm>
            <a:off x="0" y="837506"/>
            <a:ext cx="11855846" cy="3062115"/>
            <a:chOff x="0" y="189434"/>
            <a:chExt cx="11855846" cy="3062115"/>
          </a:xfrm>
        </p:grpSpPr>
        <p:sp>
          <p:nvSpPr>
            <p:cNvPr id="22" name="矩形 21"/>
            <p:cNvSpPr/>
            <p:nvPr/>
          </p:nvSpPr>
          <p:spPr>
            <a:xfrm>
              <a:off x="389206" y="647695"/>
              <a:ext cx="11466640" cy="2603854"/>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根据题意可知，将开关由</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拨到</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时，电容器和自感线圈组成回路，此回路为振荡电路，产生周期性变化的振荡电流，电场能和磁场能不停地互相转化的过程中，电路向外辐射电磁波，电路中的能量在耗散，最大电流越来越小。故选</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76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299146"/>
                <a:ext cx="11412000" cy="4570073"/>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4.</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江苏常州市一模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如图所示，</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用双缝干涉测量光的波长</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实验中，双缝间距为</a:t>
                </a:r>
                <a:r>
                  <a:rPr lang="en-US" altLang="zh-CN" sz="2800" i="1">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，双缝到光屏的距离为</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rPr>
                  <a:t>。用激光照射双缝，光屏上出现明暗相间的条纹，</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处为暗条纹、</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处为亮条纹，且</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间还有</a:t>
                </a:r>
                <a:r>
                  <a:rPr lang="en-US" altLang="zh-CN" sz="28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rPr>
                  <a:t>条暗条纹。测得</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处条纹中心相距为</a:t>
                </a:r>
                <a:r>
                  <a:rPr lang="en-US" altLang="zh-CN" sz="2800" i="1">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，则该激光的波长为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𝑥𝑑</m:t>
                        </m:r>
                      </m:num>
                      <m:den>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𝑙</m:t>
                        </m:r>
                      </m:den>
                    </m:f>
                  </m:oMath>
                </a14:m>
                <a:r>
                  <a:rPr lang="en-US" altLang="zh-CN" sz="2800">
                    <a:effectLst/>
                    <a:latin typeface="Times New Roman" panose="02020603050405020304" pitchFamily="18" charset="0"/>
                    <a:ea typeface="宋体" panose="02010600030101010101" pitchFamily="2" charset="-122"/>
                  </a:rPr>
                  <a:t>	B.</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𝑥𝑑</m:t>
                        </m:r>
                      </m:num>
                      <m:den>
                        <m:r>
                          <a:rPr lang="en-US" altLang="zh-CN" sz="2800">
                            <a:effectLst/>
                            <a:latin typeface="Cambria Math" panose="02040503050406030204" pitchFamily="18" charset="0"/>
                            <a:ea typeface="宋体" panose="02010600030101010101" pitchFamily="2" charset="-122"/>
                          </a:rPr>
                          <m:t>7</m:t>
                        </m:r>
                        <m:r>
                          <a:rPr lang="en-US" altLang="zh-CN" sz="2800" i="1">
                            <a:effectLst/>
                            <a:latin typeface="Cambria Math" panose="02040503050406030204" pitchFamily="18" charset="0"/>
                            <a:ea typeface="宋体" panose="02010600030101010101" pitchFamily="2" charset="-122"/>
                          </a:rPr>
                          <m:t>𝑙</m:t>
                        </m:r>
                      </m:den>
                    </m:f>
                  </m:oMath>
                </a14:m>
                <a:r>
                  <a:rPr lang="en-US" altLang="zh-CN" sz="2800">
                    <a:effectLst/>
                    <a:latin typeface="Times New Roman" panose="02020603050405020304" pitchFamily="18" charset="0"/>
                    <a:ea typeface="宋体" panose="02010600030101010101" pitchFamily="2" charset="-122"/>
                  </a:rPr>
                  <a:t>	</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𝑥𝑑</m:t>
                        </m:r>
                      </m:num>
                      <m:den>
                        <m:r>
                          <a:rPr lang="en-US" altLang="zh-CN" sz="2800">
                            <a:effectLst/>
                            <a:latin typeface="Cambria Math" panose="02040503050406030204" pitchFamily="18" charset="0"/>
                            <a:ea typeface="宋体" panose="02010600030101010101" pitchFamily="2" charset="-122"/>
                          </a:rPr>
                          <m:t>7</m:t>
                        </m:r>
                        <m:r>
                          <a:rPr lang="en-US" altLang="zh-CN" sz="2800" i="1">
                            <a:effectLst/>
                            <a:latin typeface="Cambria Math" panose="02040503050406030204" pitchFamily="18" charset="0"/>
                            <a:ea typeface="宋体" panose="02010600030101010101" pitchFamily="2" charset="-122"/>
                          </a:rPr>
                          <m:t>𝑙</m:t>
                        </m:r>
                      </m:den>
                    </m:f>
                  </m:oMath>
                </a14:m>
                <a:r>
                  <a:rPr lang="en-US" altLang="zh-CN" sz="2800">
                    <a:effectLst/>
                    <a:latin typeface="Times New Roman" panose="02020603050405020304" pitchFamily="18" charset="0"/>
                    <a:ea typeface="宋体" panose="02010600030101010101" pitchFamily="2" charset="-122"/>
                  </a:rPr>
                  <a:t>	D.</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𝑥𝑑</m:t>
                        </m:r>
                      </m:num>
                      <m:den>
                        <m:r>
                          <a:rPr lang="en-US" altLang="zh-CN" sz="2800">
                            <a:effectLst/>
                            <a:latin typeface="Cambria Math" panose="02040503050406030204" pitchFamily="18" charset="0"/>
                            <a:ea typeface="宋体" panose="02010600030101010101" pitchFamily="2" charset="-122"/>
                          </a:rPr>
                          <m:t>9</m:t>
                        </m:r>
                        <m:r>
                          <a:rPr lang="en-US" altLang="zh-CN" sz="2800" i="1">
                            <a:effectLst/>
                            <a:latin typeface="Cambria Math" panose="02040503050406030204" pitchFamily="18" charset="0"/>
                            <a:ea typeface="宋体" panose="02010600030101010101" pitchFamily="2" charset="-122"/>
                          </a:rPr>
                          <m:t>𝑙</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299146"/>
                <a:ext cx="11412000" cy="4570073"/>
              </a:xfrm>
              <a:prstGeom prst="rect">
                <a:avLst/>
              </a:prstGeom>
              <a:blipFill rotWithShape="0">
                <a:blip r:embed="rId2"/>
                <a:stretch>
                  <a:fillRect l="-855"/>
                </a:stretch>
              </a:blipFill>
            </p:spPr>
            <p:txBody>
              <a:bodyPr/>
              <a:lstStyle/>
              <a:p>
                <a:r>
                  <a:rPr lang="zh-CN" altLang="en-US">
                    <a:noFill/>
                  </a:rPr>
                  <a:t> </a:t>
                </a:r>
              </a:p>
            </p:txBody>
          </p:sp>
        </mc:Fallback>
      </mc:AlternateContent>
      <p:sp>
        <p:nvSpPr>
          <p:cNvPr id="25" name="圆角矩形 2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TextBox 14"/>
          <p:cNvSpPr txBox="1"/>
          <p:nvPr/>
        </p:nvSpPr>
        <p:spPr>
          <a:xfrm>
            <a:off x="281608" y="4005858"/>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8" name="image187.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390" y="3141762"/>
            <a:ext cx="3906033" cy="19916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矩形 13"/>
              <p:cNvSpPr/>
              <p:nvPr/>
            </p:nvSpPr>
            <p:spPr>
              <a:xfrm>
                <a:off x="341020" y="647530"/>
                <a:ext cx="11412000" cy="3574352"/>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1.</a:t>
                </a:r>
                <a:r>
                  <a:rPr lang="zh-CN" altLang="zh-CN" sz="2800" b="1" kern="100">
                    <a:latin typeface="+mn-ea"/>
                    <a:cs typeface="Courier New" panose="02070309020205020404" pitchFamily="49" charset="0"/>
                  </a:rPr>
                  <a:t>常用的三个公式及使用场景：</a:t>
                </a: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(1)</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1</m:t>
                            </m:r>
                          </m:sub>
                        </m:sSub>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2</m:t>
                            </m:r>
                          </m:sub>
                        </m:sSub>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宋体" panose="02010600030101010101" pitchFamily="2" charset="-122"/>
                  </a:rPr>
                  <a:t>，发生折射时；</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(2)sin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𝑛</m:t>
                        </m:r>
                      </m:den>
                    </m:f>
                  </m:oMath>
                </a14:m>
                <a:r>
                  <a:rPr lang="zh-CN" altLang="zh-CN" sz="2800">
                    <a:effectLst/>
                    <a:latin typeface="Times New Roman" panose="02020603050405020304" pitchFamily="18" charset="0"/>
                    <a:ea typeface="宋体" panose="02010600030101010101" pitchFamily="2" charset="-122"/>
                  </a:rPr>
                  <a:t>，恰好发生全反射时；判断是否发生全反射时；</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(3)</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𝑐</m:t>
                        </m:r>
                      </m:num>
                      <m:den>
                        <m:r>
                          <a:rPr lang="en-US" altLang="zh-CN" sz="2800" i="1">
                            <a:effectLst/>
                            <a:latin typeface="Cambria Math" panose="02040503050406030204" pitchFamily="18" charset="0"/>
                            <a:ea typeface="宋体" panose="02010600030101010101" pitchFamily="2" charset="-122"/>
                          </a:rPr>
                          <m:t>𝑣</m:t>
                        </m:r>
                      </m:den>
                    </m:f>
                  </m:oMath>
                </a14:m>
                <a:r>
                  <a:rPr lang="zh-CN" altLang="zh-CN" sz="2800">
                    <a:effectLst/>
                    <a:latin typeface="Times New Roman" panose="02020603050405020304" pitchFamily="18" charset="0"/>
                    <a:ea typeface="宋体" panose="02010600030101010101" pitchFamily="2" charset="-122"/>
                  </a:rPr>
                  <a:t>，求光在介质中传播的时间。</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341020" y="647530"/>
                <a:ext cx="11412000" cy="3574352"/>
              </a:xfrm>
              <a:prstGeom prst="rect">
                <a:avLst/>
              </a:prstGeom>
              <a:blipFill rotWithShape="0">
                <a:blip r:embed="rId2"/>
                <a:stretch>
                  <a:fillRect l="-8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1689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9" name="组合 18"/>
          <p:cNvGrpSpPr/>
          <p:nvPr/>
        </p:nvGrpSpPr>
        <p:grpSpPr>
          <a:xfrm>
            <a:off x="0" y="444789"/>
            <a:ext cx="11855846" cy="2412770"/>
            <a:chOff x="0" y="189434"/>
            <a:chExt cx="11855846" cy="2412770"/>
          </a:xfrm>
        </p:grpSpPr>
        <mc:AlternateContent xmlns:mc="http://schemas.openxmlformats.org/markup-compatibility/2006" xmlns:a14="http://schemas.microsoft.com/office/drawing/2010/main">
          <mc:Choice Requires="a14">
            <p:sp>
              <p:nvSpPr>
                <p:cNvPr id="23" name="矩形 22"/>
                <p:cNvSpPr/>
                <p:nvPr/>
              </p:nvSpPr>
              <p:spPr>
                <a:xfrm>
                  <a:off x="389206" y="647695"/>
                  <a:ext cx="11466640" cy="1954509"/>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由几何关系可知，</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间距离</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3+</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，则相邻两个亮条纹间的距离为</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7</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，根据公式</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𝑙</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𝑥𝑑</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7</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𝑙</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23" name="矩形 22"/>
                <p:cNvSpPr>
                  <a:spLocks noRot="1" noChangeAspect="1" noMove="1" noResize="1" noEditPoints="1" noAdjustHandles="1" noChangeArrowheads="1" noChangeShapeType="1" noTextEdit="1"/>
                </p:cNvSpPr>
                <p:nvPr/>
              </p:nvSpPr>
              <p:spPr>
                <a:xfrm>
                  <a:off x="389206" y="647695"/>
                  <a:ext cx="11466640" cy="1954509"/>
                </a:xfrm>
                <a:prstGeom prst="rect">
                  <a:avLst/>
                </a:prstGeom>
                <a:blipFill rotWithShape="0">
                  <a:blip r:embed="rId14"/>
                  <a:stretch>
                    <a:fillRect l="-1116" r="-1063"/>
                  </a:stretch>
                </a:blipFill>
              </p:spPr>
              <p:txBody>
                <a:bodyPr/>
                <a:lstStyle/>
                <a:p>
                  <a:r>
                    <a:rPr lang="zh-CN" altLang="en-US">
                      <a:noFill/>
                    </a:rPr>
                    <a:t> </a:t>
                  </a:r>
                </a:p>
              </p:txBody>
            </p:sp>
          </mc:Fallback>
        </mc:AlternateContent>
        <p:grpSp>
          <p:nvGrpSpPr>
            <p:cNvPr id="24" name="组合 23"/>
            <p:cNvGrpSpPr/>
            <p:nvPr/>
          </p:nvGrpSpPr>
          <p:grpSpPr>
            <a:xfrm>
              <a:off x="0" y="189434"/>
              <a:ext cx="1439863" cy="424932"/>
              <a:chOff x="51643" y="755060"/>
              <a:chExt cx="1439863" cy="424932"/>
            </a:xfrm>
          </p:grpSpPr>
          <p:sp>
            <p:nvSpPr>
              <p:cNvPr id="34" name="矩形 3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37" name="直接连接符 3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6428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466409"/>
            <a:ext cx="11412000" cy="5211915"/>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山东卷</a:t>
            </a:r>
            <a:r>
              <a:rPr lang="en-US" altLang="zh-CN" sz="2800">
                <a:latin typeface="Times New Roman" panose="02020603050405020304" pitchFamily="18" charset="0"/>
                <a:ea typeface="宋体" panose="02010600030101010101" pitchFamily="2" charset="-122"/>
              </a:rPr>
              <a:t>·4</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检测球形滚珠直径是否合格的装置如图甲所示，将标准滚珠</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与待测滚珠</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放置在两块平板玻璃之间，用单色平行光垂直照射平板玻璃，形成如图乙所示的干涉条纹。若待测滚珠与标准滚珠的直径相等为合格，下列说法正确的是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滚珠</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均合格</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滚珠</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均不合格</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滚珠</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合格，滚珠</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不合格</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滚珠</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不合格，滚珠</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合格</a:t>
            </a:r>
            <a:endParaRPr lang="zh-CN" altLang="zh-CN" sz="1100">
              <a:effectLst/>
              <a:latin typeface="Times New Roman" panose="02020603050405020304" pitchFamily="18" charset="0"/>
              <a:ea typeface="宋体" panose="02010600030101010101" pitchFamily="2" charset="-122"/>
            </a:endParaRPr>
          </a:p>
        </p:txBody>
      </p:sp>
      <p:sp>
        <p:nvSpPr>
          <p:cNvPr id="23" name="TextBox 14"/>
          <p:cNvSpPr txBox="1"/>
          <p:nvPr/>
        </p:nvSpPr>
        <p:spPr>
          <a:xfrm>
            <a:off x="272083" y="4329723"/>
            <a:ext cx="71930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33" name="圆角矩形 32">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9" name="image188.jpeg"/>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6135" y="3069754"/>
            <a:ext cx="4434544" cy="20882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33" name="圆角矩形 32">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7" name="组合 16"/>
          <p:cNvGrpSpPr/>
          <p:nvPr/>
        </p:nvGrpSpPr>
        <p:grpSpPr>
          <a:xfrm>
            <a:off x="0" y="506041"/>
            <a:ext cx="11855846" cy="4403481"/>
            <a:chOff x="0" y="189434"/>
            <a:chExt cx="11855846" cy="4403481"/>
          </a:xfrm>
        </p:grpSpPr>
        <p:sp>
          <p:nvSpPr>
            <p:cNvPr id="21" name="矩形 20"/>
            <p:cNvSpPr/>
            <p:nvPr/>
          </p:nvSpPr>
          <p:spPr>
            <a:xfrm>
              <a:off x="389206" y="696399"/>
              <a:ext cx="11466640" cy="3896516"/>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单色平行光垂直照射平板玻璃，上玻璃下表面和下玻璃上表面的反射光在上玻璃上表面发生干涉，形成干涉条纹，光程差为两块玻璃距离的两倍，根据光的干涉知识可知，同一条干涉条纹位置处光的光程差相等，即滚珠</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的直径与滚珠</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的直径相等，即滚珠</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合格，不同的干涉条纹位置处光的光程差不同，则滚珠</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的直径与滚珠</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的直径不相等，即滚珠</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不合格。故选</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2314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237318"/>
                <a:ext cx="11412000" cy="5784764"/>
              </a:xfrm>
              <a:prstGeom prst="rect">
                <a:avLst/>
              </a:prstGeom>
            </p:spPr>
            <p:txBody>
              <a:bodyPr wrap="square" lIns="121898" tIns="60948" rIns="121898" bIns="60948">
                <a:spAutoFit/>
              </a:bodyPr>
              <a:lstStyle/>
              <a:p>
                <a:pPr algn="just">
                  <a:lnSpc>
                    <a:spcPct val="150000"/>
                  </a:lnSpc>
                  <a:spcAft>
                    <a:spcPts val="0"/>
                  </a:spcAft>
                  <a:tabLst>
                    <a:tab pos="2790825" algn="l"/>
                    <a:tab pos="4231005" algn="l"/>
                  </a:tabLst>
                </a:pPr>
                <a:r>
                  <a:rPr lang="en-US" altLang="zh-CN" sz="2600">
                    <a:latin typeface="Times New Roman" panose="02020603050405020304" pitchFamily="18" charset="0"/>
                    <a:ea typeface="宋体" panose="02010600030101010101" pitchFamily="2" charset="-122"/>
                  </a:rPr>
                  <a:t>6.</a:t>
                </a:r>
                <a:r>
                  <a:rPr lang="en-US" altLang="zh-CN" sz="2600">
                    <a:effectLst/>
                    <a:latin typeface="Times New Roman" panose="02020603050405020304" pitchFamily="18" charset="0"/>
                    <a:ea typeface="楷体" panose="02010609060101010101" pitchFamily="49" charset="-122"/>
                  </a:rPr>
                  <a:t>(</a:t>
                </a:r>
                <a:r>
                  <a:rPr lang="zh-CN" altLang="zh-CN" sz="2600">
                    <a:effectLst/>
                    <a:latin typeface="Times New Roman" panose="02020603050405020304" pitchFamily="18" charset="0"/>
                    <a:ea typeface="楷体" panose="02010609060101010101" pitchFamily="49" charset="-122"/>
                  </a:rPr>
                  <a:t>多选</a:t>
                </a:r>
                <a:r>
                  <a:rPr lang="en-US" altLang="zh-CN" sz="2600">
                    <a:effectLst/>
                    <a:latin typeface="Times New Roman" panose="02020603050405020304" pitchFamily="18" charset="0"/>
                    <a:ea typeface="楷体" panose="02010609060101010101" pitchFamily="49" charset="-122"/>
                  </a:rPr>
                  <a:t>)(</a:t>
                </a:r>
                <a:r>
                  <a:rPr lang="en-US" altLang="zh-CN" sz="2600">
                    <a:effectLst/>
                    <a:latin typeface="Times New Roman" panose="02020603050405020304" pitchFamily="18" charset="0"/>
                    <a:ea typeface="宋体" panose="02010600030101010101" pitchFamily="2" charset="-122"/>
                  </a:rPr>
                  <a:t>2025·</a:t>
                </a:r>
                <a:r>
                  <a:rPr lang="zh-CN" altLang="zh-CN" sz="2600">
                    <a:effectLst/>
                    <a:latin typeface="Times New Roman" panose="02020603050405020304" pitchFamily="18" charset="0"/>
                    <a:ea typeface="楷体" panose="02010609060101010101" pitchFamily="49" charset="-122"/>
                  </a:rPr>
                  <a:t>四川成都市二模</a:t>
                </a:r>
                <a:r>
                  <a:rPr lang="en-US" altLang="zh-CN" sz="2600">
                    <a:effectLst/>
                    <a:latin typeface="Times New Roman" panose="02020603050405020304" pitchFamily="18" charset="0"/>
                    <a:ea typeface="楷体" panose="02010609060101010101" pitchFamily="49" charset="-122"/>
                  </a:rPr>
                  <a:t>)</a:t>
                </a:r>
                <a:r>
                  <a:rPr lang="zh-CN" altLang="zh-CN" sz="2600">
                    <a:effectLst/>
                    <a:latin typeface="Times New Roman" panose="02020603050405020304" pitchFamily="18" charset="0"/>
                    <a:ea typeface="宋体" panose="02010600030101010101" pitchFamily="2" charset="-122"/>
                  </a:rPr>
                  <a:t>将某新材料压制成半圆柱体，横截面如图甲所示。一束红光从真空沿半圆柱体的径向射入，并与底面上过圆心</a:t>
                </a:r>
                <a:r>
                  <a:rPr lang="en-US" altLang="zh-CN" sz="2600" i="1">
                    <a:effectLst/>
                    <a:latin typeface="Times New Roman" panose="02020603050405020304" pitchFamily="18" charset="0"/>
                    <a:ea typeface="宋体" panose="02010600030101010101" pitchFamily="2" charset="-122"/>
                  </a:rPr>
                  <a:t>O</a:t>
                </a:r>
                <a:r>
                  <a:rPr lang="zh-CN" altLang="zh-CN" sz="2600">
                    <a:effectLst/>
                    <a:latin typeface="Times New Roman" panose="02020603050405020304" pitchFamily="18" charset="0"/>
                    <a:ea typeface="宋体" panose="02010600030101010101" pitchFamily="2" charset="-122"/>
                  </a:rPr>
                  <a:t>点的法线成</a:t>
                </a:r>
                <a:r>
                  <a:rPr lang="en-US" altLang="zh-CN" sz="2600" i="1">
                    <a:effectLst/>
                    <a:latin typeface="Times New Roman" panose="02020603050405020304" pitchFamily="18" charset="0"/>
                    <a:ea typeface="宋体" panose="02010600030101010101" pitchFamily="2" charset="-122"/>
                  </a:rPr>
                  <a:t>θ</a:t>
                </a:r>
                <a:r>
                  <a:rPr lang="zh-CN" altLang="zh-CN" sz="2600">
                    <a:effectLst/>
                    <a:latin typeface="Times New Roman" panose="02020603050405020304" pitchFamily="18" charset="0"/>
                    <a:ea typeface="宋体" panose="02010600030101010101" pitchFamily="2" charset="-122"/>
                  </a:rPr>
                  <a:t>角，</a:t>
                </a:r>
                <a:r>
                  <a:rPr lang="en-US" altLang="zh-CN" sz="2600" i="1">
                    <a:effectLst/>
                    <a:latin typeface="Times New Roman" panose="02020603050405020304" pitchFamily="18" charset="0"/>
                    <a:ea typeface="宋体" panose="02010600030101010101" pitchFamily="2" charset="-122"/>
                  </a:rPr>
                  <a:t>CD</a:t>
                </a:r>
                <a:r>
                  <a:rPr lang="zh-CN" altLang="zh-CN" sz="2600">
                    <a:effectLst/>
                    <a:latin typeface="Times New Roman" panose="02020603050405020304" pitchFamily="18" charset="0"/>
                    <a:ea typeface="宋体" panose="02010600030101010101" pitchFamily="2" charset="-122"/>
                  </a:rPr>
                  <a:t>为足够大的光学传感器，可以探测从</a:t>
                </a:r>
                <a:r>
                  <a:rPr lang="en-US" altLang="zh-CN" sz="2600" i="1">
                    <a:effectLst/>
                    <a:latin typeface="Times New Roman" panose="02020603050405020304" pitchFamily="18" charset="0"/>
                    <a:ea typeface="宋体" panose="02010600030101010101" pitchFamily="2" charset="-122"/>
                  </a:rPr>
                  <a:t>AB</a:t>
                </a:r>
                <a:r>
                  <a:rPr lang="zh-CN" altLang="zh-CN" sz="2600">
                    <a:effectLst/>
                    <a:latin typeface="Times New Roman" panose="02020603050405020304" pitchFamily="18" charset="0"/>
                    <a:ea typeface="宋体" panose="02010600030101010101" pitchFamily="2" charset="-122"/>
                  </a:rPr>
                  <a:t>面反射光</a:t>
                </a:r>
                <a:r>
                  <a:rPr lang="zh-CN" altLang="zh-CN" sz="2600" spc="-100">
                    <a:effectLst/>
                    <a:latin typeface="Times New Roman" panose="02020603050405020304" pitchFamily="18" charset="0"/>
                    <a:ea typeface="宋体" panose="02010600030101010101" pitchFamily="2" charset="-122"/>
                  </a:rPr>
                  <a:t>的强度，反射光强度随</a:t>
                </a:r>
                <a:r>
                  <a:rPr lang="en-US" altLang="zh-CN" sz="2600" i="1" spc="-100">
                    <a:effectLst/>
                    <a:latin typeface="Times New Roman" panose="02020603050405020304" pitchFamily="18" charset="0"/>
                    <a:ea typeface="宋体" panose="02010600030101010101" pitchFamily="2" charset="-122"/>
                  </a:rPr>
                  <a:t>θ</a:t>
                </a:r>
                <a:r>
                  <a:rPr lang="zh-CN" altLang="zh-CN" sz="2600" spc="-100">
                    <a:effectLst/>
                    <a:latin typeface="Times New Roman" panose="02020603050405020304" pitchFamily="18" charset="0"/>
                    <a:ea typeface="宋体" panose="02010600030101010101" pitchFamily="2" charset="-122"/>
                  </a:rPr>
                  <a:t>变化规律如图乙所示。已知</a:t>
                </a:r>
                <a:r>
                  <a:rPr lang="en-US" altLang="zh-CN" sz="2600" spc="-100">
                    <a:effectLst/>
                    <a:latin typeface="Times New Roman" panose="02020603050405020304" pitchFamily="18" charset="0"/>
                    <a:ea typeface="宋体" panose="02010600030101010101" pitchFamily="2" charset="-122"/>
                  </a:rPr>
                  <a:t>sin 37°=0.6</a:t>
                </a:r>
                <a:r>
                  <a:rPr lang="zh-CN" altLang="zh-CN" sz="2600" spc="-100">
                    <a:effectLst/>
                    <a:latin typeface="Times New Roman" panose="02020603050405020304" pitchFamily="18" charset="0"/>
                    <a:ea typeface="宋体" panose="02010600030101010101" pitchFamily="2" charset="-122"/>
                  </a:rPr>
                  <a:t>，</a:t>
                </a:r>
                <a:r>
                  <a:rPr lang="en-US" altLang="zh-CN" sz="2600" spc="-100">
                    <a:effectLst/>
                    <a:latin typeface="Times New Roman" panose="02020603050405020304" pitchFamily="18" charset="0"/>
                    <a:ea typeface="宋体" panose="02010600030101010101" pitchFamily="2" charset="-122"/>
                  </a:rPr>
                  <a:t>cos 37</a:t>
                </a:r>
                <a:r>
                  <a:rPr lang="en-US" altLang="zh-CN" sz="2600" spc="-100" smtClean="0">
                    <a:effectLst/>
                    <a:latin typeface="Times New Roman" panose="02020603050405020304" pitchFamily="18" charset="0"/>
                    <a:ea typeface="宋体" panose="02010600030101010101" pitchFamily="2" charset="-122"/>
                  </a:rPr>
                  <a:t>°</a:t>
                </a:r>
                <a:r>
                  <a:rPr lang="en-US" altLang="zh-CN" sz="2600" smtClean="0">
                    <a:effectLst/>
                    <a:latin typeface="Times New Roman" panose="02020603050405020304" pitchFamily="18" charset="0"/>
                    <a:ea typeface="宋体" panose="02010600030101010101" pitchFamily="2" charset="-122"/>
                  </a:rPr>
                  <a:t>=</a:t>
                </a:r>
                <a:r>
                  <a:rPr lang="en-US" altLang="zh-CN" sz="2600">
                    <a:effectLst/>
                    <a:latin typeface="Times New Roman" panose="02020603050405020304" pitchFamily="18" charset="0"/>
                    <a:ea typeface="宋体" panose="02010600030101010101" pitchFamily="2" charset="-122"/>
                  </a:rPr>
                  <a:t>0.8</a:t>
                </a:r>
                <a:r>
                  <a:rPr lang="zh-CN" altLang="zh-CN" sz="2600">
                    <a:effectLst/>
                    <a:latin typeface="Times New Roman" panose="02020603050405020304" pitchFamily="18" charset="0"/>
                    <a:ea typeface="宋体" panose="02010600030101010101" pitchFamily="2" charset="-122"/>
                  </a:rPr>
                  <a:t>，下列说法正确的有</a:t>
                </a: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A.</a:t>
                </a:r>
                <a:r>
                  <a:rPr lang="zh-CN" altLang="zh-CN" sz="2600">
                    <a:effectLst/>
                    <a:latin typeface="Times New Roman" panose="02020603050405020304" pitchFamily="18" charset="0"/>
                    <a:ea typeface="宋体" panose="02010600030101010101" pitchFamily="2" charset="-122"/>
                  </a:rPr>
                  <a:t>新材料对红光的折射率为</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a:rPr lang="en-US" altLang="zh-CN" sz="2600">
                            <a:effectLst/>
                            <a:latin typeface="Cambria Math" panose="02040503050406030204" pitchFamily="18" charset="0"/>
                            <a:ea typeface="宋体" panose="02010600030101010101" pitchFamily="2" charset="-122"/>
                          </a:rPr>
                          <m:t>5</m:t>
                        </m:r>
                      </m:num>
                      <m:den>
                        <m:r>
                          <a:rPr lang="en-US" altLang="zh-CN" sz="2600">
                            <a:effectLst/>
                            <a:latin typeface="Cambria Math" panose="02040503050406030204" pitchFamily="18" charset="0"/>
                            <a:ea typeface="宋体" panose="02010600030101010101" pitchFamily="2" charset="-122"/>
                          </a:rPr>
                          <m:t>3</m:t>
                        </m:r>
                      </m:den>
                    </m:f>
                  </m:oMath>
                </a14:m>
                <a:endParaRPr lang="zh-CN" altLang="zh-CN" sz="26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B.</a:t>
                </a:r>
                <a:r>
                  <a:rPr lang="zh-CN" altLang="zh-CN" sz="2600">
                    <a:effectLst/>
                    <a:latin typeface="Times New Roman" panose="02020603050405020304" pitchFamily="18" charset="0"/>
                    <a:ea typeface="宋体" panose="02010600030101010101" pitchFamily="2" charset="-122"/>
                  </a:rPr>
                  <a:t>图甲中，红光反射光线的频率大于折射</a:t>
                </a:r>
                <a:r>
                  <a:rPr lang="zh-CN" altLang="zh-CN" sz="2600" smtClean="0">
                    <a:effectLst/>
                    <a:latin typeface="Times New Roman" panose="02020603050405020304" pitchFamily="18" charset="0"/>
                    <a:ea typeface="宋体" panose="02010600030101010101" pitchFamily="2" charset="-122"/>
                  </a:rPr>
                  <a:t>光</a:t>
                </a:r>
                <a:endParaRPr lang="en-US" altLang="zh-CN" sz="2600" smtClean="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60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宋体" panose="02010600030101010101" pitchFamily="2" charset="-122"/>
                  </a:rPr>
                  <a:t>   </a:t>
                </a:r>
                <a:r>
                  <a:rPr lang="zh-CN" altLang="zh-CN" sz="2600" smtClean="0">
                    <a:effectLst/>
                    <a:latin typeface="Times New Roman" panose="02020603050405020304" pitchFamily="18" charset="0"/>
                    <a:ea typeface="宋体" panose="02010600030101010101" pitchFamily="2" charset="-122"/>
                  </a:rPr>
                  <a:t>线</a:t>
                </a:r>
                <a:r>
                  <a:rPr lang="zh-CN" altLang="zh-CN" sz="2600">
                    <a:effectLst/>
                    <a:latin typeface="Times New Roman" panose="02020603050405020304" pitchFamily="18" charset="0"/>
                    <a:ea typeface="宋体" panose="02010600030101010101" pitchFamily="2" charset="-122"/>
                  </a:rPr>
                  <a:t>的频率</a:t>
                </a: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C.</a:t>
                </a:r>
                <a:r>
                  <a:rPr lang="zh-CN" altLang="zh-CN" sz="2600">
                    <a:effectLst/>
                    <a:latin typeface="Times New Roman" panose="02020603050405020304" pitchFamily="18" charset="0"/>
                    <a:ea typeface="宋体" panose="02010600030101010101" pitchFamily="2" charset="-122"/>
                  </a:rPr>
                  <a:t>图甲中，红光在半圆柱体中传播速度比在真空中传播速度小</a:t>
                </a: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D.</a:t>
                </a:r>
                <a:r>
                  <a:rPr lang="zh-CN" altLang="zh-CN" sz="2600">
                    <a:effectLst/>
                    <a:latin typeface="Times New Roman" panose="02020603050405020304" pitchFamily="18" charset="0"/>
                    <a:ea typeface="宋体" panose="02010600030101010101" pitchFamily="2" charset="-122"/>
                  </a:rPr>
                  <a:t>图甲中，入射角</a:t>
                </a:r>
                <a:r>
                  <a:rPr lang="en-US" altLang="zh-CN" sz="2600" i="1">
                    <a:effectLst/>
                    <a:latin typeface="Times New Roman" panose="02020603050405020304" pitchFamily="18" charset="0"/>
                    <a:ea typeface="宋体" panose="02010600030101010101" pitchFamily="2" charset="-122"/>
                  </a:rPr>
                  <a:t>θ</a:t>
                </a:r>
                <a:r>
                  <a:rPr lang="zh-CN" altLang="zh-CN" sz="2600">
                    <a:effectLst/>
                    <a:latin typeface="Times New Roman" panose="02020603050405020304" pitchFamily="18" charset="0"/>
                    <a:ea typeface="宋体" panose="02010600030101010101" pitchFamily="2" charset="-122"/>
                  </a:rPr>
                  <a:t>减小到</a:t>
                </a:r>
                <a:r>
                  <a:rPr lang="en-US" altLang="zh-CN" sz="2600">
                    <a:effectLst/>
                    <a:latin typeface="Times New Roman" panose="02020603050405020304" pitchFamily="18" charset="0"/>
                    <a:ea typeface="宋体" panose="02010600030101010101" pitchFamily="2" charset="-122"/>
                  </a:rPr>
                  <a:t>0</a:t>
                </a:r>
                <a:r>
                  <a:rPr lang="zh-CN" altLang="zh-CN" sz="2600">
                    <a:effectLst/>
                    <a:latin typeface="Times New Roman" panose="02020603050405020304" pitchFamily="18" charset="0"/>
                    <a:ea typeface="宋体" panose="02010600030101010101" pitchFamily="2" charset="-122"/>
                  </a:rPr>
                  <a:t>时，光将全部从</a:t>
                </a:r>
                <a:r>
                  <a:rPr lang="en-US" altLang="zh-CN" sz="2600" i="1">
                    <a:effectLst/>
                    <a:latin typeface="Times New Roman" panose="02020603050405020304" pitchFamily="18" charset="0"/>
                    <a:ea typeface="宋体" panose="02010600030101010101" pitchFamily="2" charset="-122"/>
                  </a:rPr>
                  <a:t>AB</a:t>
                </a:r>
                <a:r>
                  <a:rPr lang="zh-CN" altLang="zh-CN" sz="2600">
                    <a:effectLst/>
                    <a:latin typeface="Times New Roman" panose="02020603050405020304" pitchFamily="18" charset="0"/>
                    <a:ea typeface="宋体" panose="02010600030101010101" pitchFamily="2" charset="-122"/>
                  </a:rPr>
                  <a:t>界面透射出去</a:t>
                </a:r>
              </a:p>
            </p:txBody>
          </p:sp>
        </mc:Choice>
        <mc:Fallback xmlns="">
          <p:sp>
            <p:nvSpPr>
              <p:cNvPr id="15" name="矩形 14"/>
              <p:cNvSpPr>
                <a:spLocks noRot="1" noChangeAspect="1" noMove="1" noResize="1" noEditPoints="1" noAdjustHandles="1" noChangeArrowheads="1" noChangeShapeType="1" noTextEdit="1"/>
              </p:cNvSpPr>
              <p:nvPr/>
            </p:nvSpPr>
            <p:spPr>
              <a:xfrm>
                <a:off x="389206" y="237318"/>
                <a:ext cx="11412000" cy="5784764"/>
              </a:xfrm>
              <a:prstGeom prst="rect">
                <a:avLst/>
              </a:prstGeom>
              <a:blipFill rotWithShape="0">
                <a:blip r:embed="rId2"/>
                <a:stretch>
                  <a:fillRect l="-694" r="-694" b="-211"/>
                </a:stretch>
              </a:blipFill>
            </p:spPr>
            <p:txBody>
              <a:bodyPr/>
              <a:lstStyle/>
              <a:p>
                <a:r>
                  <a:rPr lang="zh-CN" altLang="en-US">
                    <a:noFill/>
                  </a:rPr>
                  <a:t> </a:t>
                </a:r>
              </a:p>
            </p:txBody>
          </p:sp>
        </mc:Fallback>
      </mc:AlternateContent>
      <p:sp>
        <p:nvSpPr>
          <p:cNvPr id="23" name="TextBox 14"/>
          <p:cNvSpPr txBox="1"/>
          <p:nvPr/>
        </p:nvSpPr>
        <p:spPr>
          <a:xfrm>
            <a:off x="272083" y="2832413"/>
            <a:ext cx="730696"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2" name="圆角矩形 21">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628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TextBox 14"/>
          <p:cNvSpPr txBox="1"/>
          <p:nvPr/>
        </p:nvSpPr>
        <p:spPr>
          <a:xfrm>
            <a:off x="272083" y="4661188"/>
            <a:ext cx="730696"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9" name="image189.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2714165"/>
            <a:ext cx="4126368" cy="19478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628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8" name="组合 17"/>
          <p:cNvGrpSpPr/>
          <p:nvPr/>
        </p:nvGrpSpPr>
        <p:grpSpPr>
          <a:xfrm>
            <a:off x="0" y="568524"/>
            <a:ext cx="11855846" cy="5293106"/>
            <a:chOff x="0" y="189434"/>
            <a:chExt cx="11855846" cy="5293106"/>
          </a:xfrm>
        </p:grpSpPr>
        <mc:AlternateContent xmlns:mc="http://schemas.openxmlformats.org/markup-compatibility/2006" xmlns:a14="http://schemas.microsoft.com/office/drawing/2010/main">
          <mc:Choice Requires="a14">
            <p:sp>
              <p:nvSpPr>
                <p:cNvPr id="20" name="矩形 19"/>
                <p:cNvSpPr/>
                <p:nvPr/>
              </p:nvSpPr>
              <p:spPr>
                <a:xfrm>
                  <a:off x="389206" y="702257"/>
                  <a:ext cx="11466640" cy="4780283"/>
                </a:xfrm>
                <a:prstGeom prst="rect">
                  <a:avLst/>
                </a:prstGeom>
              </p:spPr>
              <p:txBody>
                <a:bodyPr wrap="square">
                  <a:spAutoFit/>
                </a:bodyPr>
                <a:lstStyle/>
                <a:p>
                  <a:pPr algn="just">
                    <a:lnSpc>
                      <a:spcPct val="14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由题图可知，当</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=37°</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时发生全反射，可知新材料对红光的折射率为</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37°</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5</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4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题</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图甲中，红光反射光线的频率等于折射光线的频率，选项</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4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题</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图甲中，根据</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可知，红光在半圆柱体中传播速度比在真空中传播速度小，选项</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4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题</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图甲中，入射角</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减小到</a:t>
                  </a:r>
                  <a:r>
                    <a:rPr lang="en-US" altLang="zh-CN" sz="28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时，仍有光线反射回介质中，光不会全部从</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界面透射出去，选项</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20" name="矩形 19"/>
                <p:cNvSpPr>
                  <a:spLocks noRot="1" noChangeAspect="1" noMove="1" noResize="1" noEditPoints="1" noAdjustHandles="1" noChangeArrowheads="1" noChangeShapeType="1" noTextEdit="1"/>
                </p:cNvSpPr>
                <p:nvPr/>
              </p:nvSpPr>
              <p:spPr>
                <a:xfrm>
                  <a:off x="389206" y="702257"/>
                  <a:ext cx="11466640" cy="4780283"/>
                </a:xfrm>
                <a:prstGeom prst="rect">
                  <a:avLst/>
                </a:prstGeom>
                <a:blipFill rotWithShape="0">
                  <a:blip r:embed="rId14"/>
                  <a:stretch>
                    <a:fillRect l="-1116" r="-1063" b="-1146"/>
                  </a:stretch>
                </a:blipFill>
              </p:spPr>
              <p:txBody>
                <a:bodyPr/>
                <a:lstStyle/>
                <a:p>
                  <a:r>
                    <a:rPr lang="zh-CN" altLang="en-US">
                      <a:noFill/>
                    </a:rPr>
                    <a:t> </a:t>
                  </a:r>
                </a:p>
              </p:txBody>
            </p:sp>
          </mc:Fallback>
        </mc:AlternateContent>
        <p:grpSp>
          <p:nvGrpSpPr>
            <p:cNvPr id="21" name="组合 20"/>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81440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5" y="611396"/>
                <a:ext cx="11412000" cy="5554702"/>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7.</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多选</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四川南充市二模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如图甲为一个半径为</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的质量均匀的透明水晶球，过球心的截面如图乙所示，</a:t>
                </a:r>
                <a:r>
                  <a:rPr lang="en-US" altLang="zh-CN" sz="2800" i="1">
                    <a:effectLst/>
                    <a:latin typeface="Times New Roman" panose="02020603050405020304" pitchFamily="18" charset="0"/>
                    <a:ea typeface="宋体" panose="02010600030101010101" pitchFamily="2" charset="-122"/>
                  </a:rPr>
                  <a:t>PQ</a:t>
                </a:r>
                <a:r>
                  <a:rPr lang="zh-CN" altLang="zh-CN" sz="2800">
                    <a:effectLst/>
                    <a:latin typeface="Times New Roman" panose="02020603050405020304" pitchFamily="18" charset="0"/>
                    <a:ea typeface="宋体" panose="02010600030101010101" pitchFamily="2" charset="-122"/>
                  </a:rPr>
                  <a:t>为水晶球直径，一单色细光束从</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点射入球内，折射光线与</a:t>
                </a:r>
                <a:r>
                  <a:rPr lang="en-US" altLang="zh-CN" sz="2800" i="1">
                    <a:effectLst/>
                    <a:latin typeface="Times New Roman" panose="02020603050405020304" pitchFamily="18" charset="0"/>
                    <a:ea typeface="宋体" panose="02010600030101010101" pitchFamily="2" charset="-122"/>
                  </a:rPr>
                  <a:t>PQ</a:t>
                </a:r>
                <a:r>
                  <a:rPr lang="zh-CN" altLang="zh-CN" sz="2800">
                    <a:effectLst/>
                    <a:latin typeface="Times New Roman" panose="02020603050405020304" pitchFamily="18" charset="0"/>
                    <a:ea typeface="宋体" panose="02010600030101010101" pitchFamily="2" charset="-122"/>
                  </a:rPr>
                  <a:t>夹角为</a:t>
                </a:r>
                <a:r>
                  <a:rPr lang="en-US" altLang="zh-CN" sz="2800">
                    <a:effectLst/>
                    <a:latin typeface="Times New Roman" panose="02020603050405020304" pitchFamily="18" charset="0"/>
                    <a:ea typeface="宋体" panose="02010600030101010101" pitchFamily="2" charset="-122"/>
                  </a:rPr>
                  <a:t>30°</a:t>
                </a:r>
                <a:r>
                  <a:rPr lang="zh-CN" altLang="zh-CN" sz="2800">
                    <a:effectLst/>
                    <a:latin typeface="Times New Roman" panose="02020603050405020304" pitchFamily="18" charset="0"/>
                    <a:ea typeface="宋体" panose="02010600030101010101" pitchFamily="2" charset="-122"/>
                  </a:rPr>
                  <a:t>，出射光线与</a:t>
                </a:r>
                <a:r>
                  <a:rPr lang="en-US" altLang="zh-CN" sz="2800" i="1">
                    <a:effectLst/>
                    <a:latin typeface="Times New Roman" panose="02020603050405020304" pitchFamily="18" charset="0"/>
                    <a:ea typeface="宋体" panose="02010600030101010101" pitchFamily="2" charset="-122"/>
                  </a:rPr>
                  <a:t>PQ</a:t>
                </a:r>
                <a:r>
                  <a:rPr lang="zh-CN" altLang="zh-CN" sz="2800">
                    <a:effectLst/>
                    <a:latin typeface="Times New Roman" panose="02020603050405020304" pitchFamily="18" charset="0"/>
                    <a:ea typeface="宋体" panose="02010600030101010101" pitchFamily="2" charset="-122"/>
                  </a:rPr>
                  <a:t>平行。光在真空中的传播速度为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，则</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光束在</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点的入射角为</a:t>
                </a:r>
                <a:r>
                  <a:rPr lang="en-US" altLang="zh-CN" sz="2800">
                    <a:effectLst/>
                    <a:latin typeface="Times New Roman" panose="02020603050405020304" pitchFamily="18" charset="0"/>
                    <a:ea typeface="宋体" panose="02010600030101010101" pitchFamily="2" charset="-122"/>
                  </a:rPr>
                  <a:t>45°</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水晶球的折射率为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光在水晶球中的传播速度为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num>
                      <m:den>
                        <m:r>
                          <a:rPr lang="en-US" altLang="zh-CN" sz="2800">
                            <a:effectLst/>
                            <a:latin typeface="Cambria Math" panose="02040503050406030204" pitchFamily="18" charset="0"/>
                            <a:ea typeface="宋体" panose="02010600030101010101" pitchFamily="2" charset="-122"/>
                          </a:rPr>
                          <m:t>4</m:t>
                        </m:r>
                      </m:den>
                    </m:f>
                  </m:oMath>
                </a14:m>
                <a:r>
                  <a:rPr lang="en-US" altLang="zh-CN" sz="2800" i="1">
                    <a:effectLst/>
                    <a:latin typeface="Times New Roman" panose="02020603050405020304" pitchFamily="18" charset="0"/>
                    <a:ea typeface="宋体" panose="02010600030101010101" pitchFamily="2" charset="-122"/>
                  </a:rPr>
                  <a:t>c</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光在水晶球中的传播时间为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𝑎</m:t>
                        </m:r>
                      </m:num>
                      <m:den>
                        <m:r>
                          <a:rPr lang="en-US" altLang="zh-CN" sz="2800" i="1">
                            <a:effectLst/>
                            <a:latin typeface="Cambria Math" panose="02040503050406030204" pitchFamily="18" charset="0"/>
                            <a:ea typeface="宋体" panose="02010600030101010101" pitchFamily="2" charset="-122"/>
                          </a:rPr>
                          <m:t>𝑐</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5" y="611396"/>
                <a:ext cx="11412000" cy="5554702"/>
              </a:xfrm>
              <a:prstGeom prst="rect">
                <a:avLst/>
              </a:prstGeom>
              <a:blipFill rotWithShape="0">
                <a:blip r:embed="rId2"/>
                <a:stretch>
                  <a:fillRect l="-855" r="-321"/>
                </a:stretch>
              </a:blipFill>
            </p:spPr>
            <p:txBody>
              <a:bodyPr/>
              <a:lstStyle/>
              <a:p>
                <a:r>
                  <a:rPr lang="zh-CN" altLang="en-US">
                    <a:noFill/>
                  </a:rPr>
                  <a:t> </a:t>
                </a:r>
              </a:p>
            </p:txBody>
          </p:sp>
        </mc:Fallback>
      </mc:AlternateContent>
      <p:sp>
        <p:nvSpPr>
          <p:cNvPr id="43" name="TextBox 14"/>
          <p:cNvSpPr txBox="1"/>
          <p:nvPr/>
        </p:nvSpPr>
        <p:spPr>
          <a:xfrm>
            <a:off x="258940" y="3789834"/>
            <a:ext cx="72369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0" name="圆角矩形 19">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46582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27" name="圆角矩形 26">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7" name="矩形 16"/>
          <p:cNvSpPr/>
          <p:nvPr/>
        </p:nvSpPr>
        <p:spPr>
          <a:xfrm flipH="1">
            <a:off x="416306" y="158577"/>
            <a:ext cx="63070" cy="288000"/>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cxnSp>
        <p:nvCxnSpPr>
          <p:cNvPr id="18" name="直接连接符 17"/>
          <p:cNvCxnSpPr/>
          <p:nvPr/>
        </p:nvCxnSpPr>
        <p:spPr>
          <a:xfrm>
            <a:off x="0" y="543208"/>
            <a:ext cx="12189600" cy="0"/>
          </a:xfrm>
          <a:prstGeom prst="line">
            <a:avLst/>
          </a:prstGeom>
          <a:ln w="9525">
            <a:gradFill>
              <a:gsLst>
                <a:gs pos="0">
                  <a:schemeClr val="accent1">
                    <a:lumMod val="5000"/>
                    <a:lumOff val="95000"/>
                  </a:schemeClr>
                </a:gs>
                <a:gs pos="100000">
                  <a:schemeClr val="tx2"/>
                </a:gs>
              </a:gsLst>
              <a:lin ang="10800000" scaled="1"/>
            </a:gradFill>
          </a:ln>
        </p:spPr>
        <p:style>
          <a:lnRef idx="1">
            <a:schemeClr val="accent1"/>
          </a:lnRef>
          <a:fillRef idx="0">
            <a:schemeClr val="accent1"/>
          </a:fillRef>
          <a:effectRef idx="0">
            <a:schemeClr val="accent1"/>
          </a:effectRef>
          <a:fontRef idx="minor">
            <a:schemeClr val="tx1"/>
          </a:fontRef>
        </p:style>
      </p:cxnSp>
      <p:sp>
        <p:nvSpPr>
          <p:cNvPr id="19" name="TextBox 51"/>
          <p:cNvSpPr txBox="1"/>
          <p:nvPr/>
        </p:nvSpPr>
        <p:spPr>
          <a:xfrm>
            <a:off x="551815" y="72390"/>
            <a:ext cx="2411095" cy="460375"/>
          </a:xfrm>
          <a:prstGeom prst="rect">
            <a:avLst/>
          </a:prstGeom>
          <a:noFill/>
        </p:spPr>
        <p:txBody>
          <a:bodyPr wrap="square" rtlCol="0">
            <a:spAutoFit/>
          </a:bodyPr>
          <a:lstStyle/>
          <a:p>
            <a:r>
              <a:rPr lang="zh-CN" altLang="en-US" sz="2400" b="1" dirty="0">
                <a:solidFill>
                  <a:schemeClr val="tx1"/>
                </a:solidFill>
                <a:latin typeface="+mj-ea"/>
                <a:ea typeface="+mj-ea"/>
              </a:rPr>
              <a:t>争分提能练</a:t>
            </a:r>
          </a:p>
        </p:txBody>
      </p:sp>
      <p:sp>
        <p:nvSpPr>
          <p:cNvPr id="31" name="矩形 30"/>
          <p:cNvSpPr/>
          <p:nvPr/>
        </p:nvSpPr>
        <p:spPr>
          <a:xfrm>
            <a:off x="0" y="158577"/>
            <a:ext cx="360040"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image191.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3318" y="2997746"/>
            <a:ext cx="4388986" cy="2265450"/>
          </a:xfrm>
          <a:prstGeom prst="rect">
            <a:avLst/>
          </a:prstGeom>
          <a:noFill/>
          <a:ln>
            <a:noFill/>
          </a:ln>
        </p:spPr>
      </p:pic>
      <p:sp>
        <p:nvSpPr>
          <p:cNvPr id="35" name="TextBox 14"/>
          <p:cNvSpPr txBox="1"/>
          <p:nvPr/>
        </p:nvSpPr>
        <p:spPr>
          <a:xfrm>
            <a:off x="258940" y="5309260"/>
            <a:ext cx="72369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 name="圆角矩形 19">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8" action="ppaction://hlinksldjump"/>
          </p:cNvPr>
          <p:cNvSpPr/>
          <p:nvPr/>
        </p:nvSpPr>
        <p:spPr>
          <a:xfrm>
            <a:off x="46582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27" name="圆角矩形 2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 name="组合 1"/>
          <p:cNvGrpSpPr/>
          <p:nvPr/>
        </p:nvGrpSpPr>
        <p:grpSpPr>
          <a:xfrm>
            <a:off x="0" y="568524"/>
            <a:ext cx="11783838" cy="5142552"/>
            <a:chOff x="0" y="568524"/>
            <a:chExt cx="11783838" cy="5142552"/>
          </a:xfrm>
        </p:grpSpPr>
        <p:grpSp>
          <p:nvGrpSpPr>
            <p:cNvPr id="33" name="组合 32"/>
            <p:cNvGrpSpPr/>
            <p:nvPr/>
          </p:nvGrpSpPr>
          <p:grpSpPr>
            <a:xfrm>
              <a:off x="0" y="568524"/>
              <a:ext cx="11783838" cy="5142552"/>
              <a:chOff x="0" y="189434"/>
              <a:chExt cx="11783838" cy="5142552"/>
            </a:xfrm>
          </p:grpSpPr>
          <mc:AlternateContent xmlns:mc="http://schemas.openxmlformats.org/markup-compatibility/2006" xmlns:a14="http://schemas.microsoft.com/office/drawing/2010/main">
            <mc:Choice Requires="a14">
              <p:sp>
                <p:nvSpPr>
                  <p:cNvPr id="34" name="矩形 33"/>
                  <p:cNvSpPr/>
                  <p:nvPr/>
                </p:nvSpPr>
                <p:spPr>
                  <a:xfrm>
                    <a:off x="389206" y="702257"/>
                    <a:ext cx="11394632" cy="4629729"/>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如图所示，出射光线与</a:t>
                    </a:r>
                    <a:r>
                      <a:rPr lang="en-US" altLang="zh-CN" sz="2800" i="1">
                        <a:effectLst/>
                        <a:latin typeface="Times New Roman" panose="02020603050405020304" pitchFamily="18" charset="0"/>
                        <a:ea typeface="宋体" panose="02010600030101010101" pitchFamily="2" charset="-122"/>
                      </a:rPr>
                      <a:t>PQ</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平行，根据几何关系可得</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60°</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30°</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，则有</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𝑖</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30°</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，可得光束在</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点的入射角为</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=60°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pc="-100" smtClean="0">
                        <a:effectLst/>
                        <a:latin typeface="Times New Roman" panose="02020603050405020304" pitchFamily="18" charset="0"/>
                        <a:ea typeface="楷体" panose="02010609060101010101" pitchFamily="49" charset="-122"/>
                        <a:cs typeface="Times New Roman" panose="02020603050405020304" pitchFamily="18" charset="0"/>
                      </a:rPr>
                      <a:t>光</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在水晶球中的传播速度为</a:t>
                    </a:r>
                    <a:r>
                      <a:rPr lang="en-US" altLang="zh-CN" sz="2800" i="1" spc="-100">
                        <a:effectLst/>
                        <a:latin typeface="Times New Roman" panose="02020603050405020304" pitchFamily="18" charset="0"/>
                        <a:ea typeface="宋体" panose="02010600030101010101" pitchFamily="2" charset="-122"/>
                      </a:rPr>
                      <a:t>v</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ad>
                              <m:radPr>
                                <m:degHide m:val="on"/>
                                <m:ctrlPr>
                                  <a:rPr lang="zh-CN" altLang="zh-CN" sz="2800" i="1" spc="-100">
                                    <a:effectLst/>
                                    <a:latin typeface="Cambria Math" panose="02040503050406030204" pitchFamily="18" charset="0"/>
                                    <a:ea typeface="Cambria Math" panose="02040503050406030204" pitchFamily="18" charset="0"/>
                                  </a:rPr>
                                </m:ctrlPr>
                              </m:radPr>
                              <m:deg/>
                              <m:e>
                                <m: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3</m:t>
                                </m:r>
                              </m:e>
                            </m:rad>
                          </m:num>
                          <m:den>
                            <m: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3</m:t>
                            </m:r>
                          </m:den>
                        </m:f>
                      </m:oMath>
                    </a14:m>
                    <a:r>
                      <a:rPr lang="en-US" altLang="zh-CN" sz="2800" i="1" spc="-100">
                        <a:effectLst/>
                        <a:latin typeface="Times New Roman" panose="02020603050405020304" pitchFamily="18" charset="0"/>
                        <a:ea typeface="宋体" panose="02010600030101010101" pitchFamily="2" charset="-122"/>
                      </a:rPr>
                      <a:t>c</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，光在</a:t>
                    </a:r>
                    <a:r>
                      <a:rPr lang="zh-CN" altLang="zh-CN" sz="2800" spc="-100" smtClean="0">
                        <a:effectLst/>
                        <a:latin typeface="Times New Roman" panose="02020603050405020304" pitchFamily="18" charset="0"/>
                        <a:ea typeface="楷体" panose="02010609060101010101" pitchFamily="49" charset="-122"/>
                        <a:cs typeface="Times New Roman" panose="02020603050405020304" pitchFamily="18" charset="0"/>
                      </a:rPr>
                      <a:t>水晶球</a:t>
                    </a:r>
                    <a:endParaRPr lang="en-US" altLang="zh-CN" sz="2800" spc="-1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中</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的传播距离为</a:t>
                    </a:r>
                    <a:r>
                      <a:rPr lang="en-US" altLang="zh-CN" sz="2800" i="1">
                        <a:effectLst/>
                        <a:latin typeface="Times New Roman" panose="02020603050405020304" pitchFamily="18" charset="0"/>
                        <a:ea typeface="宋体" panose="02010600030101010101" pitchFamily="2" charset="-122"/>
                      </a:rPr>
                      <a:t>s</a:t>
                    </a:r>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cos</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30°=</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e>
                        </m:rad>
                      </m:oMath>
                    </a14:m>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，则光在</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水晶</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球</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中的传播时间为</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𝑠</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4" name="矩形 33"/>
                  <p:cNvSpPr>
                    <a:spLocks noRot="1" noChangeAspect="1" noMove="1" noResize="1" noEditPoints="1" noAdjustHandles="1" noChangeArrowheads="1" noChangeShapeType="1" noTextEdit="1"/>
                  </p:cNvSpPr>
                  <p:nvPr/>
                </p:nvSpPr>
                <p:spPr>
                  <a:xfrm>
                    <a:off x="389206" y="702257"/>
                    <a:ext cx="11394632" cy="4629729"/>
                  </a:xfrm>
                  <a:prstGeom prst="rect">
                    <a:avLst/>
                  </a:prstGeom>
                  <a:blipFill rotWithShape="0">
                    <a:blip r:embed="rId14"/>
                    <a:stretch>
                      <a:fillRect l="-1124"/>
                    </a:stretch>
                  </a:blipFill>
                </p:spPr>
                <p:txBody>
                  <a:bodyPr/>
                  <a:lstStyle/>
                  <a:p>
                    <a:r>
                      <a:rPr lang="zh-CN" altLang="en-US">
                        <a:noFill/>
                      </a:rPr>
                      <a:t> </a:t>
                    </a:r>
                  </a:p>
                </p:txBody>
              </p:sp>
            </mc:Fallback>
          </mc:AlternateContent>
          <p:grpSp>
            <p:nvGrpSpPr>
              <p:cNvPr id="35" name="组合 34"/>
              <p:cNvGrpSpPr/>
              <p:nvPr/>
            </p:nvGrpSpPr>
            <p:grpSpPr>
              <a:xfrm>
                <a:off x="0" y="189434"/>
                <a:ext cx="1439863" cy="424932"/>
                <a:chOff x="51643" y="755060"/>
                <a:chExt cx="1439863" cy="424932"/>
              </a:xfrm>
            </p:grpSpPr>
            <p:sp>
              <p:nvSpPr>
                <p:cNvPr id="36" name="矩形 3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8" name="组合 65"/>
                <p:cNvGrpSpPr>
                  <a:grpSpLocks/>
                </p:cNvGrpSpPr>
                <p:nvPr/>
              </p:nvGrpSpPr>
              <p:grpSpPr bwMode="auto">
                <a:xfrm>
                  <a:off x="1224676" y="886173"/>
                  <a:ext cx="162478" cy="162211"/>
                  <a:chOff x="3104" y="165"/>
                  <a:chExt cx="276" cy="275"/>
                </a:xfrm>
              </p:grpSpPr>
              <p:cxnSp>
                <p:nvCxnSpPr>
                  <p:cNvPr id="39" name="直接连接符 3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31" name="image192.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470" y="3213770"/>
              <a:ext cx="2974632" cy="2267560"/>
            </a:xfrm>
            <a:prstGeom prst="rect">
              <a:avLst/>
            </a:prstGeom>
            <a:noFill/>
            <a:ln>
              <a:noFill/>
            </a:ln>
          </p:spPr>
        </p:pic>
      </p:grpSp>
    </p:spTree>
    <p:extLst>
      <p:ext uri="{BB962C8B-B14F-4D97-AF65-F5344CB8AC3E}">
        <p14:creationId xmlns:p14="http://schemas.microsoft.com/office/powerpoint/2010/main" val="7947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389206" y="189434"/>
            <a:ext cx="11412000" cy="5909310"/>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8.</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多选</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湖南省一模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某款手机防窥屏的原理图如图所示，在透明介质中有相互平行排列的吸光屏障，屏障垂直于屏幕，可实现对像素单元可视角度</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宋体" panose="02010600030101010101" pitchFamily="2" charset="-122"/>
              </a:rPr>
              <a:t>的控制。发光像素单元紧贴防窥屏的下表面，可视为点光源，位于相邻两屏障的正中间。下列说法正确的是</a:t>
            </a:r>
            <a:endParaRPr lang="zh-CN" altLang="zh-CN" sz="1100">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防窥屏的厚度不影响可视角度</a:t>
            </a:r>
            <a:r>
              <a:rPr lang="en-US" altLang="zh-CN" sz="2800" i="1">
                <a:latin typeface="Times New Roman" panose="02020603050405020304" pitchFamily="18" charset="0"/>
                <a:ea typeface="宋体" panose="02010600030101010101" pitchFamily="2" charset="-122"/>
              </a:rPr>
              <a:t>θ</a:t>
            </a:r>
            <a:endParaRPr lang="zh-CN" altLang="zh-CN" sz="1100">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屏障的高度</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越大，可视角度</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宋体" panose="02010600030101010101" pitchFamily="2" charset="-122"/>
              </a:rPr>
              <a:t>越大</a:t>
            </a:r>
            <a:endParaRPr lang="zh-CN" altLang="zh-CN" sz="1100">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透明介质的折射率越大，可视</a:t>
            </a:r>
            <a:r>
              <a:rPr lang="zh-CN" altLang="zh-CN" sz="2800" smtClean="0">
                <a:latin typeface="Times New Roman" panose="02020603050405020304" pitchFamily="18" charset="0"/>
                <a:ea typeface="宋体" panose="02010600030101010101" pitchFamily="2" charset="-122"/>
              </a:rPr>
              <a:t>角度</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i="1">
                <a:latin typeface="Times New Roman" panose="02020603050405020304" pitchFamily="18" charset="0"/>
                <a:ea typeface="宋体" panose="02010600030101010101" pitchFamily="2" charset="-122"/>
              </a:rPr>
              <a:t> </a:t>
            </a:r>
            <a:r>
              <a:rPr lang="en-US" altLang="zh-CN" sz="2800" i="1" smtClean="0">
                <a:latin typeface="Times New Roman" panose="02020603050405020304" pitchFamily="18" charset="0"/>
                <a:ea typeface="宋体" panose="02010600030101010101" pitchFamily="2" charset="-122"/>
              </a:rPr>
              <a:t>   θ</a:t>
            </a:r>
            <a:r>
              <a:rPr lang="zh-CN" altLang="zh-CN" sz="2800">
                <a:latin typeface="Times New Roman" panose="02020603050405020304" pitchFamily="18" charset="0"/>
                <a:ea typeface="宋体" panose="02010600030101010101" pitchFamily="2" charset="-122"/>
              </a:rPr>
              <a:t>越大</a:t>
            </a:r>
            <a:endParaRPr lang="zh-CN" altLang="zh-CN" sz="1100">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防窥屏实现防窥效果主要是因为光发生了全反射</a:t>
            </a:r>
            <a:endParaRPr lang="zh-CN" altLang="zh-CN" sz="1100">
              <a:effectLst/>
              <a:latin typeface="Times New Roman" panose="02020603050405020304" pitchFamily="18" charset="0"/>
              <a:ea typeface="宋体" panose="02010600030101010101" pitchFamily="2" charset="-122"/>
            </a:endParaRPr>
          </a:p>
        </p:txBody>
      </p:sp>
      <p:sp>
        <p:nvSpPr>
          <p:cNvPr id="51" name="圆角矩形 5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2" name="圆角矩形 5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3" name="圆角矩形 5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4" name="圆角矩形 5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5" name="圆角矩形 5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6" name="圆角矩形 55">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7" name="圆角矩形 56">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8" name="圆角矩形 57">
            <a:hlinkClick r:id="rId9" action="ppaction://hlinksldjump"/>
          </p:cNvPr>
          <p:cNvSpPr/>
          <p:nvPr/>
        </p:nvSpPr>
        <p:spPr>
          <a:xfrm>
            <a:off x="50537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59" name="圆角矩形 5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0" name="圆角矩形 5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1" name="圆角矩形 6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3" name="TextBox 14"/>
          <p:cNvSpPr txBox="1"/>
          <p:nvPr/>
        </p:nvSpPr>
        <p:spPr>
          <a:xfrm>
            <a:off x="239890" y="2808030"/>
            <a:ext cx="72369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4" name="TextBox 14"/>
          <p:cNvSpPr txBox="1"/>
          <p:nvPr/>
        </p:nvSpPr>
        <p:spPr>
          <a:xfrm>
            <a:off x="239890" y="4049291"/>
            <a:ext cx="72369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25" name="image193.jpeg"/>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8975" y="2996218"/>
            <a:ext cx="4902231" cy="19411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1" name="圆角矩形 5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2" name="圆角矩形 5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3" name="圆角矩形 5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4" name="圆角矩形 5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5" name="圆角矩形 5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6" name="圆角矩形 55">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7" name="圆角矩形 56">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8" name="圆角矩形 57">
            <a:hlinkClick r:id="rId9" action="ppaction://hlinksldjump"/>
          </p:cNvPr>
          <p:cNvSpPr/>
          <p:nvPr/>
        </p:nvSpPr>
        <p:spPr>
          <a:xfrm>
            <a:off x="50537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59" name="圆角矩形 5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0" name="圆角矩形 5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1" name="圆角矩形 6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1" name="组合 20"/>
          <p:cNvGrpSpPr/>
          <p:nvPr/>
        </p:nvGrpSpPr>
        <p:grpSpPr>
          <a:xfrm>
            <a:off x="0" y="261442"/>
            <a:ext cx="11783838" cy="5693985"/>
            <a:chOff x="0" y="189434"/>
            <a:chExt cx="11783838" cy="5693985"/>
          </a:xfrm>
        </p:grpSpPr>
        <p:sp>
          <p:nvSpPr>
            <p:cNvPr id="24" name="矩形 23"/>
            <p:cNvSpPr/>
            <p:nvPr/>
          </p:nvSpPr>
          <p:spPr>
            <a:xfrm>
              <a:off x="389206" y="702257"/>
              <a:ext cx="11394632" cy="5181162"/>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当屏障高度</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一定时，从点光源射向屏障边缘的光线射到介质和空气的界面的入射角是一定的，可知防窥屏的厚度不影响可视角度</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屏障</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的高度越大，即</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越大，则光线在分界面处入射角越小，根据折射定律可知，其折射角越小，可视角度</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越小，选项</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因</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可视角度</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是光线进入空气中时折射角的</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倍，故透明介质的折射率越大，空气中的折射角越大，可视角度</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越大，选项</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防</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窥屏实现防窥效果主要是因为某些角度范围内的光被屏障吸收，能射出到空气中的光的入射角都小于临界角，没有发生全反射，选项</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5" name="组合 24"/>
            <p:cNvGrpSpPr/>
            <p:nvPr/>
          </p:nvGrpSpPr>
          <p:grpSpPr>
            <a:xfrm>
              <a:off x="0" y="189434"/>
              <a:ext cx="1439863" cy="424932"/>
              <a:chOff x="51643" y="755060"/>
              <a:chExt cx="1439863" cy="424932"/>
            </a:xfrm>
          </p:grpSpPr>
          <p:sp>
            <p:nvSpPr>
              <p:cNvPr id="26" name="矩形 2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8" name="组合 65"/>
              <p:cNvGrpSpPr>
                <a:grpSpLocks/>
              </p:cNvGrpSpPr>
              <p:nvPr/>
            </p:nvGrpSpPr>
            <p:grpSpPr bwMode="auto">
              <a:xfrm>
                <a:off x="1224676" y="886173"/>
                <a:ext cx="162478" cy="162211"/>
                <a:chOff x="3104" y="165"/>
                <a:chExt cx="276" cy="275"/>
              </a:xfrm>
            </p:grpSpPr>
            <p:cxnSp>
              <p:nvCxnSpPr>
                <p:cNvPr id="29" name="直接连接符 2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9993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91320"/>
                <a:ext cx="11394632" cy="6218794"/>
              </a:xfrm>
              <a:prstGeom prst="rect">
                <a:avLst/>
              </a:prstGeom>
            </p:spPr>
            <p:txBody>
              <a:bodyPr wrap="square" lIns="121898" tIns="60948" rIns="121898" bIns="60948">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9.</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河南信阳市二模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一个光学圆柱体的横截面如图所示，中心部分是空的正方形，外边界是半径为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的圆，圆心</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也是正方形的中心，</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是正方形其中一个边上的中点，</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是圆周上的一点，已知</a:t>
                </a:r>
                <a:r>
                  <a:rPr lang="en-US" altLang="zh-CN" sz="2800" i="1" smtClean="0">
                    <a:effectLst/>
                    <a:latin typeface="Times New Roman" panose="02020603050405020304" pitchFamily="18" charset="0"/>
                    <a:ea typeface="宋体" panose="02010600030101010101" pitchFamily="2" charset="-122"/>
                  </a:rPr>
                  <a:t>OC</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BC</a:t>
                </a:r>
                <a:r>
                  <a:rPr lang="zh-CN" altLang="zh-CN" sz="2800" smtClean="0">
                    <a:effectLst/>
                    <a:latin typeface="Times New Roman" panose="02020603050405020304" pitchFamily="18" charset="0"/>
                    <a:ea typeface="宋体" panose="02010600030101010101" pitchFamily="2" charset="-122"/>
                  </a:rPr>
                  <a:t>，</a:t>
                </a:r>
                <a:r>
                  <a:rPr lang="zh-CN" altLang="zh-CN" sz="2800" smtClean="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BCO</a:t>
                </a:r>
              </a:p>
              <a:p>
                <a:pPr algn="just">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=120</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，真空中光速为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，一束单色光</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宋体" panose="02010600030101010101" pitchFamily="2" charset="-122"/>
                  </a:rPr>
                  <a:t>从</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点射入介质，入射角为</a:t>
                </a:r>
                <a:r>
                  <a:rPr lang="en-US" altLang="zh-CN" sz="2800">
                    <a:effectLst/>
                    <a:latin typeface="Times New Roman" panose="02020603050405020304" pitchFamily="18" charset="0"/>
                    <a:ea typeface="宋体" panose="02010600030101010101" pitchFamily="2" charset="-122"/>
                  </a:rPr>
                  <a:t>60°</a:t>
                </a:r>
                <a:r>
                  <a:rPr lang="zh-CN" altLang="zh-CN" sz="2800">
                    <a:effectLst/>
                    <a:latin typeface="Times New Roman" panose="02020603050405020304" pitchFamily="18" charset="0"/>
                    <a:ea typeface="宋体" panose="02010600030101010101" pitchFamily="2" charset="-122"/>
                  </a:rPr>
                  <a:t>，折射光线为</a:t>
                </a:r>
                <a:r>
                  <a:rPr lang="en-US" altLang="zh-CN" sz="2800" i="1">
                    <a:effectLst/>
                    <a:latin typeface="Times New Roman" panose="02020603050405020304" pitchFamily="18" charset="0"/>
                    <a:ea typeface="宋体" panose="02010600030101010101" pitchFamily="2" charset="-122"/>
                  </a:rPr>
                  <a:t>BC</a:t>
                </a:r>
                <a:r>
                  <a:rPr lang="zh-CN" altLang="zh-CN" sz="2800">
                    <a:effectLst/>
                    <a:latin typeface="Times New Roman" panose="02020603050405020304" pitchFamily="18" charset="0"/>
                    <a:ea typeface="宋体" panose="02010600030101010101" pitchFamily="2" charset="-122"/>
                  </a:rPr>
                  <a:t>，下列说法正确的是</a:t>
                </a:r>
                <a:endParaRPr lang="zh-CN" altLang="zh-CN" sz="11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光在</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点的折射角为</a:t>
                </a:r>
                <a:r>
                  <a:rPr lang="en-US" altLang="zh-CN" sz="2800">
                    <a:effectLst/>
                    <a:latin typeface="Times New Roman" panose="02020603050405020304" pitchFamily="18" charset="0"/>
                    <a:ea typeface="宋体" panose="02010600030101010101" pitchFamily="2" charset="-122"/>
                  </a:rPr>
                  <a:t>45°</a:t>
                </a:r>
                <a:endParaRPr lang="zh-CN" altLang="zh-CN" sz="1100">
                  <a:effectLst/>
                  <a:latin typeface="Times New Roman" panose="02020603050405020304" pitchFamily="18" charset="0"/>
                  <a:ea typeface="宋体" panose="02010600030101010101" pitchFamily="2" charset="-122"/>
                </a:endParaRPr>
              </a:p>
              <a:p>
                <a:pPr algn="just">
                  <a:lnSpc>
                    <a:spcPct val="12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正方形的边长为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r>
                          <a:rPr lang="en-US" altLang="zh-CN" sz="2800" i="1">
                            <a:effectLst/>
                            <a:latin typeface="Cambria Math" panose="02040503050406030204" pitchFamily="18" charset="0"/>
                            <a:ea typeface="宋体" panose="02010600030101010101" pitchFamily="2" charset="-122"/>
                          </a:rPr>
                          <m:t>𝑅</m:t>
                        </m:r>
                      </m:num>
                      <m:den>
                        <m:r>
                          <a:rPr lang="en-US" altLang="zh-CN" sz="2800">
                            <a:effectLst/>
                            <a:latin typeface="Cambria Math" panose="02040503050406030204" pitchFamily="18" charset="0"/>
                            <a:ea typeface="宋体" panose="02010600030101010101" pitchFamily="2" charset="-122"/>
                          </a:rPr>
                          <m:t>3</m:t>
                        </m:r>
                      </m:den>
                    </m:f>
                  </m:oMath>
                </a14:m>
                <a:endParaRPr lang="zh-CN" altLang="zh-CN" sz="1100">
                  <a:effectLst/>
                  <a:latin typeface="Times New Roman" panose="02020603050405020304" pitchFamily="18" charset="0"/>
                  <a:ea typeface="宋体" panose="02010600030101010101" pitchFamily="2" charset="-122"/>
                </a:endParaRPr>
              </a:p>
              <a:p>
                <a:pPr algn="just">
                  <a:lnSpc>
                    <a:spcPct val="12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介质对此单色光的折射率为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oMath>
                </a14:m>
                <a:endParaRPr lang="zh-CN" altLang="zh-CN" sz="1100">
                  <a:effectLst/>
                  <a:latin typeface="Times New Roman" panose="02020603050405020304" pitchFamily="18" charset="0"/>
                  <a:ea typeface="宋体" panose="02010600030101010101" pitchFamily="2" charset="-122"/>
                </a:endParaRPr>
              </a:p>
              <a:p>
                <a:pPr algn="just">
                  <a:lnSpc>
                    <a:spcPct val="12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光从</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到</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的传播时间为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r>
                          <a:rPr lang="en-US" altLang="zh-CN" sz="2800" i="1">
                            <a:effectLst/>
                            <a:latin typeface="Cambria Math" panose="02040503050406030204" pitchFamily="18" charset="0"/>
                            <a:ea typeface="宋体" panose="02010600030101010101" pitchFamily="2" charset="-122"/>
                          </a:rPr>
                          <m:t>𝑅</m:t>
                        </m:r>
                      </m:num>
                      <m:den>
                        <m:r>
                          <a:rPr lang="en-US" altLang="zh-CN" sz="2800" i="1">
                            <a:effectLst/>
                            <a:latin typeface="Cambria Math" panose="02040503050406030204" pitchFamily="18" charset="0"/>
                            <a:ea typeface="宋体" panose="02010600030101010101" pitchFamily="2" charset="-122"/>
                          </a:rPr>
                          <m:t>𝑐</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91320"/>
                <a:ext cx="11394632" cy="6218794"/>
              </a:xfrm>
              <a:prstGeom prst="rect">
                <a:avLst/>
              </a:prstGeom>
              <a:blipFill rotWithShape="0">
                <a:blip r:embed="rId2"/>
                <a:stretch>
                  <a:fillRect l="-856" r="-3959"/>
                </a:stretch>
              </a:blipFill>
            </p:spPr>
            <p:txBody>
              <a:bodyPr/>
              <a:lstStyle/>
              <a:p>
                <a:r>
                  <a:rPr lang="zh-CN" altLang="en-US">
                    <a:noFill/>
                  </a:rPr>
                  <a:t> </a:t>
                </a:r>
              </a:p>
            </p:txBody>
          </p:sp>
        </mc:Fallback>
      </mc:AlternateContent>
      <p:sp>
        <p:nvSpPr>
          <p:cNvPr id="19" name="圆角矩形 18">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4492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1" name="TextBox 14"/>
          <p:cNvSpPr txBox="1"/>
          <p:nvPr/>
        </p:nvSpPr>
        <p:spPr>
          <a:xfrm>
            <a:off x="243508" y="4085124"/>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37" name="image194.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478" y="3378904"/>
            <a:ext cx="2770801" cy="26940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4" name="矩形 13"/>
          <p:cNvSpPr/>
          <p:nvPr/>
        </p:nvSpPr>
        <p:spPr>
          <a:xfrm>
            <a:off x="341020" y="647530"/>
            <a:ext cx="11412000" cy="2626592"/>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2.</a:t>
            </a:r>
            <a:r>
              <a:rPr lang="zh-CN" altLang="zh-CN" sz="2800" b="1" kern="100">
                <a:latin typeface="+mn-ea"/>
                <a:cs typeface="Courier New" panose="02070309020205020404" pitchFamily="49" charset="0"/>
              </a:rPr>
              <a:t>对折射率的理解</a:t>
            </a: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折射率与介质和光的频率有关，与入射角的大小无关。</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光密介质指折射率较大的介质，而不是指密度大的介质。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同一种介质中，频率越高的光折射率越大，传播速度越小。</a:t>
            </a:r>
            <a:endParaRPr lang="zh-CN" altLang="zh-CN" sz="110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592726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0" action="ppaction://hlinksldjump"/>
          </p:cNvPr>
          <p:cNvSpPr/>
          <p:nvPr/>
        </p:nvSpPr>
        <p:spPr>
          <a:xfrm>
            <a:off x="54492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0" name="组合 29"/>
          <p:cNvGrpSpPr/>
          <p:nvPr/>
        </p:nvGrpSpPr>
        <p:grpSpPr>
          <a:xfrm>
            <a:off x="0" y="516730"/>
            <a:ext cx="11783838" cy="4929288"/>
            <a:chOff x="0" y="189434"/>
            <a:chExt cx="11783838" cy="4929288"/>
          </a:xfrm>
        </p:grpSpPr>
        <mc:AlternateContent xmlns:mc="http://schemas.openxmlformats.org/markup-compatibility/2006" xmlns:a14="http://schemas.microsoft.com/office/drawing/2010/main">
          <mc:Choice Requires="a14">
            <p:sp>
              <p:nvSpPr>
                <p:cNvPr id="32" name="矩形 31"/>
                <p:cNvSpPr/>
                <p:nvPr/>
              </p:nvSpPr>
              <p:spPr>
                <a:xfrm>
                  <a:off x="389206" y="753488"/>
                  <a:ext cx="11394632" cy="4365234"/>
                </a:xfrm>
                <a:prstGeom prst="rect">
                  <a:avLst/>
                </a:prstGeom>
              </p:spPr>
              <p:txBody>
                <a:bodyPr wrap="square">
                  <a:spAutoFit/>
                </a:bodyPr>
                <a:lstStyle/>
                <a:p>
                  <a:pPr>
                    <a:lnSpc>
                      <a:spcPct val="12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根据题意，由几何关系可得，光在</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点的折射角为</a:t>
                  </a:r>
                  <a:r>
                    <a:rPr lang="en-US" altLang="zh-CN" sz="2800">
                      <a:effectLst/>
                      <a:latin typeface="Times New Roman" panose="02020603050405020304" pitchFamily="18" charset="0"/>
                      <a:ea typeface="宋体" panose="02010600030101010101" pitchFamily="2" charset="-122"/>
                    </a:rPr>
                    <a:t>30°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，则介质对此单色光的折射率为</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60°</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30°</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设</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正方形的边长为</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，由余弦定理有</a:t>
                  </a:r>
                  <a:r>
                    <a:rPr lang="en-US" altLang="zh-CN" sz="2800">
                      <a:effectLst/>
                      <a:latin typeface="Times New Roman" panose="02020603050405020304" pitchFamily="18" charset="0"/>
                      <a:ea typeface="宋体" panose="02010600030101010101" pitchFamily="2" charset="-122"/>
                    </a:rPr>
                    <a:t>cos</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120°=</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e>
                          </m:rad>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den>
                      </m:f>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光</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在介质中的传播速度为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e>
                          </m:rad>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，光从</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到</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的传播时间为</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2" name="矩形 31"/>
                <p:cNvSpPr>
                  <a:spLocks noRot="1" noChangeAspect="1" noMove="1" noResize="1" noEditPoints="1" noAdjustHandles="1" noChangeArrowheads="1" noChangeShapeType="1" noTextEdit="1"/>
                </p:cNvSpPr>
                <p:nvPr/>
              </p:nvSpPr>
              <p:spPr>
                <a:xfrm>
                  <a:off x="389206" y="753488"/>
                  <a:ext cx="11394632" cy="4365234"/>
                </a:xfrm>
                <a:prstGeom prst="rect">
                  <a:avLst/>
                </a:prstGeom>
                <a:blipFill rotWithShape="0">
                  <a:blip r:embed="rId14"/>
                  <a:stretch>
                    <a:fillRect l="-1124" t="-978" r="-4227" b="-2514"/>
                  </a:stretch>
                </a:blipFill>
              </p:spPr>
              <p:txBody>
                <a:bodyPr/>
                <a:lstStyle/>
                <a:p>
                  <a:r>
                    <a:rPr lang="zh-CN" altLang="en-US">
                      <a:noFill/>
                    </a:rPr>
                    <a:t> </a:t>
                  </a:r>
                </a:p>
              </p:txBody>
            </p:sp>
          </mc:Fallback>
        </mc:AlternateContent>
        <p:grpSp>
          <p:nvGrpSpPr>
            <p:cNvPr id="33" name="组合 32"/>
            <p:cNvGrpSpPr/>
            <p:nvPr/>
          </p:nvGrpSpPr>
          <p:grpSpPr>
            <a:xfrm>
              <a:off x="0" y="189434"/>
              <a:ext cx="1439863" cy="424932"/>
              <a:chOff x="51643" y="755060"/>
              <a:chExt cx="1439863" cy="424932"/>
            </a:xfrm>
          </p:grpSpPr>
          <p:sp>
            <p:nvSpPr>
              <p:cNvPr id="34" name="矩形 3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37" name="直接连接符 3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48019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327569"/>
                <a:ext cx="11412000" cy="5905591"/>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600">
                    <a:latin typeface="Times New Roman" panose="02020603050405020304" pitchFamily="18" charset="0"/>
                    <a:ea typeface="宋体" panose="02010600030101010101" pitchFamily="2" charset="-122"/>
                  </a:rPr>
                  <a:t>10.</a:t>
                </a:r>
                <a:r>
                  <a:rPr lang="en-US" altLang="zh-CN" sz="2600">
                    <a:effectLst/>
                    <a:latin typeface="Times New Roman" panose="02020603050405020304" pitchFamily="18" charset="0"/>
                    <a:ea typeface="楷体" panose="02010609060101010101" pitchFamily="49" charset="-122"/>
                  </a:rPr>
                  <a:t>(</a:t>
                </a:r>
                <a:r>
                  <a:rPr lang="zh-CN" altLang="zh-CN" sz="2600">
                    <a:effectLst/>
                    <a:latin typeface="Times New Roman" panose="02020603050405020304" pitchFamily="18" charset="0"/>
                    <a:ea typeface="楷体" panose="02010609060101010101" pitchFamily="49" charset="-122"/>
                  </a:rPr>
                  <a:t>多选</a:t>
                </a:r>
                <a:r>
                  <a:rPr lang="en-US" altLang="zh-CN" sz="2600">
                    <a:effectLst/>
                    <a:latin typeface="Times New Roman" panose="02020603050405020304" pitchFamily="18" charset="0"/>
                    <a:ea typeface="楷体" panose="02010609060101010101" pitchFamily="49" charset="-122"/>
                  </a:rPr>
                  <a:t>)(</a:t>
                </a:r>
                <a:r>
                  <a:rPr lang="en-US" altLang="zh-CN" sz="2600">
                    <a:effectLst/>
                    <a:latin typeface="Times New Roman" panose="02020603050405020304" pitchFamily="18" charset="0"/>
                    <a:ea typeface="宋体" panose="02010600030101010101" pitchFamily="2" charset="-122"/>
                  </a:rPr>
                  <a:t>2025·</a:t>
                </a:r>
                <a:r>
                  <a:rPr lang="zh-CN" altLang="zh-CN" sz="2600">
                    <a:effectLst/>
                    <a:latin typeface="Times New Roman" panose="02020603050405020304" pitchFamily="18" charset="0"/>
                    <a:ea typeface="楷体" panose="02010609060101010101" pitchFamily="49" charset="-122"/>
                  </a:rPr>
                  <a:t>河北省部分示范高中三模</a:t>
                </a:r>
                <a:r>
                  <a:rPr lang="en-US" altLang="zh-CN" sz="2600">
                    <a:effectLst/>
                    <a:latin typeface="Times New Roman" panose="02020603050405020304" pitchFamily="18" charset="0"/>
                    <a:ea typeface="楷体" panose="02010609060101010101" pitchFamily="49" charset="-122"/>
                  </a:rPr>
                  <a:t>)</a:t>
                </a:r>
                <a:r>
                  <a:rPr lang="zh-CN" altLang="zh-CN" sz="2600">
                    <a:effectLst/>
                    <a:latin typeface="Times New Roman" panose="02020603050405020304" pitchFamily="18" charset="0"/>
                    <a:ea typeface="宋体" panose="02010600030101010101" pitchFamily="2" charset="-122"/>
                  </a:rPr>
                  <a:t>如图甲所示，在平静的水面下深度为</a:t>
                </a:r>
                <a:r>
                  <a:rPr lang="en-US" altLang="zh-CN" sz="2600" i="1">
                    <a:effectLst/>
                    <a:latin typeface="Times New Roman" panose="02020603050405020304" pitchFamily="18" charset="0"/>
                    <a:ea typeface="宋体" panose="02010600030101010101" pitchFamily="2" charset="-122"/>
                  </a:rPr>
                  <a:t>h</a:t>
                </a:r>
                <a:r>
                  <a:rPr lang="zh-CN" altLang="zh-CN" sz="2600">
                    <a:effectLst/>
                    <a:latin typeface="Times New Roman" panose="02020603050405020304" pitchFamily="18" charset="0"/>
                    <a:ea typeface="宋体" panose="02010600030101010101" pitchFamily="2" charset="-122"/>
                  </a:rPr>
                  <a:t>处有一个长度为</a:t>
                </a:r>
                <a:r>
                  <a:rPr lang="en-US" altLang="zh-CN" sz="2600" i="1">
                    <a:effectLst/>
                    <a:latin typeface="Times New Roman" panose="02020603050405020304" pitchFamily="18" charset="0"/>
                    <a:ea typeface="宋体" panose="02010600030101010101" pitchFamily="2" charset="-122"/>
                  </a:rPr>
                  <a:t>d</a:t>
                </a:r>
                <a:r>
                  <a:rPr lang="zh-CN" altLang="zh-CN" sz="2600">
                    <a:effectLst/>
                    <a:latin typeface="Times New Roman" panose="02020603050405020304" pitchFamily="18" charset="0"/>
                    <a:ea typeface="宋体" panose="02010600030101010101" pitchFamily="2" charset="-122"/>
                  </a:rPr>
                  <a:t>的线光源</a:t>
                </a:r>
                <a:r>
                  <a:rPr lang="en-US" altLang="zh-CN" sz="2600">
                    <a:effectLst/>
                    <a:latin typeface="Times New Roman" panose="02020603050405020304" pitchFamily="18" charset="0"/>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rPr>
                  <a:t>忽略横截面积</a:t>
                </a:r>
                <a:r>
                  <a:rPr lang="en-US" altLang="zh-CN" sz="2600">
                    <a:effectLst/>
                    <a:latin typeface="Times New Roman" panose="02020603050405020304" pitchFamily="18" charset="0"/>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rPr>
                  <a:t>，可以发出红光和紫光。在水面上形成的单色光区域和复色光区域如图乙所示，其中</a:t>
                </a:r>
                <a:r>
                  <a:rPr lang="en-US" altLang="zh-CN" sz="2600" i="1">
                    <a:effectLst/>
                    <a:latin typeface="Times New Roman" panose="02020603050405020304" pitchFamily="18" charset="0"/>
                    <a:ea typeface="宋体" panose="02010600030101010101" pitchFamily="2" charset="-122"/>
                  </a:rPr>
                  <a:t>AB</a:t>
                </a:r>
                <a:r>
                  <a:rPr lang="zh-CN" altLang="zh-CN" sz="2600">
                    <a:effectLst/>
                    <a:latin typeface="Times New Roman" panose="02020603050405020304" pitchFamily="18" charset="0"/>
                    <a:ea typeface="宋体" panose="02010600030101010101" pitchFamily="2" charset="-122"/>
                  </a:rPr>
                  <a:t>段为直线且与</a:t>
                </a:r>
                <a:r>
                  <a:rPr lang="en-US" altLang="zh-CN" sz="2600" i="1">
                    <a:effectLst/>
                    <a:latin typeface="Times New Roman" panose="02020603050405020304" pitchFamily="18" charset="0"/>
                    <a:ea typeface="宋体" panose="02010600030101010101" pitchFamily="2" charset="-122"/>
                  </a:rPr>
                  <a:t>CD</a:t>
                </a:r>
                <a:r>
                  <a:rPr lang="zh-CN" altLang="zh-CN" sz="2600">
                    <a:effectLst/>
                    <a:latin typeface="Times New Roman" panose="02020603050405020304" pitchFamily="18" charset="0"/>
                    <a:ea typeface="宋体" panose="02010600030101010101" pitchFamily="2" charset="-122"/>
                  </a:rPr>
                  <a:t>段平行，</a:t>
                </a:r>
                <a:r>
                  <a:rPr lang="en-US" altLang="zh-CN" sz="2600" i="1">
                    <a:effectLst/>
                    <a:latin typeface="Times New Roman" panose="02020603050405020304" pitchFamily="18" charset="0"/>
                    <a:ea typeface="宋体" panose="02010600030101010101" pitchFamily="2" charset="-122"/>
                  </a:rPr>
                  <a:t>AC</a:t>
                </a:r>
                <a:r>
                  <a:rPr lang="zh-CN" altLang="zh-CN" sz="2600">
                    <a:effectLst/>
                    <a:latin typeface="Times New Roman" panose="02020603050405020304" pitchFamily="18" charset="0"/>
                    <a:ea typeface="宋体" panose="02010600030101010101" pitchFamily="2" charset="-122"/>
                  </a:rPr>
                  <a:t>段和</a:t>
                </a:r>
                <a:r>
                  <a:rPr lang="en-US" altLang="zh-CN" sz="2600" i="1">
                    <a:effectLst/>
                    <a:latin typeface="Times New Roman" panose="02020603050405020304" pitchFamily="18" charset="0"/>
                    <a:ea typeface="宋体" panose="02010600030101010101" pitchFamily="2" charset="-122"/>
                  </a:rPr>
                  <a:t>BD</a:t>
                </a:r>
                <a:r>
                  <a:rPr lang="zh-CN" altLang="zh-CN" sz="2600">
                    <a:effectLst/>
                    <a:latin typeface="Times New Roman" panose="02020603050405020304" pitchFamily="18" charset="0"/>
                    <a:ea typeface="宋体" panose="02010600030101010101" pitchFamily="2" charset="-122"/>
                  </a:rPr>
                  <a:t>段为圆弧形。已知水对紫光的折射率为</a:t>
                </a:r>
                <a:r>
                  <a:rPr lang="en-US" altLang="zh-CN" sz="2600" i="1">
                    <a:effectLst/>
                    <a:latin typeface="Times New Roman" panose="02020603050405020304" pitchFamily="18" charset="0"/>
                    <a:ea typeface="宋体" panose="02010600030101010101" pitchFamily="2" charset="-122"/>
                  </a:rPr>
                  <a:t>n</a:t>
                </a:r>
                <a:r>
                  <a:rPr lang="en-US" altLang="zh-CN" sz="2600" i="1" baseline="-25000">
                    <a:effectLst/>
                    <a:latin typeface="Times New Roman" panose="02020603050405020304" pitchFamily="18" charset="0"/>
                    <a:ea typeface="宋体" panose="02010600030101010101" pitchFamily="2" charset="-122"/>
                  </a:rPr>
                  <a:t>b</a:t>
                </a:r>
                <a:r>
                  <a:rPr lang="zh-CN" altLang="zh-CN" sz="2600">
                    <a:effectLst/>
                    <a:latin typeface="Times New Roman" panose="02020603050405020304" pitchFamily="18" charset="0"/>
                    <a:ea typeface="宋体" panose="02010600030101010101" pitchFamily="2" charset="-122"/>
                  </a:rPr>
                  <a:t>。下列说法正确的是</a:t>
                </a: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A.</a:t>
                </a:r>
                <a:r>
                  <a:rPr lang="zh-CN" altLang="zh-CN" sz="2600">
                    <a:effectLst/>
                    <a:latin typeface="Times New Roman" panose="02020603050405020304" pitchFamily="18" charset="0"/>
                    <a:ea typeface="宋体" panose="02010600030101010101" pitchFamily="2" charset="-122"/>
                  </a:rPr>
                  <a:t>图乙中的单色光区域为紫光</a:t>
                </a: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B.</a:t>
                </a:r>
                <a:r>
                  <a:rPr lang="zh-CN" altLang="zh-CN" sz="2600">
                    <a:effectLst/>
                    <a:latin typeface="Times New Roman" panose="02020603050405020304" pitchFamily="18" charset="0"/>
                    <a:ea typeface="宋体" panose="02010600030101010101" pitchFamily="2" charset="-122"/>
                  </a:rPr>
                  <a:t>在图乙中的复色光区域中，</a:t>
                </a:r>
                <a:r>
                  <a:rPr lang="en-US" altLang="zh-CN" sz="2600" i="1">
                    <a:effectLst/>
                    <a:latin typeface="Times New Roman" panose="02020603050405020304" pitchFamily="18" charset="0"/>
                    <a:ea typeface="宋体" panose="02010600030101010101" pitchFamily="2" charset="-122"/>
                  </a:rPr>
                  <a:t>AB</a:t>
                </a:r>
                <a:r>
                  <a:rPr lang="zh-CN" altLang="zh-CN" sz="2600">
                    <a:effectLst/>
                    <a:latin typeface="Times New Roman" panose="02020603050405020304" pitchFamily="18" charset="0"/>
                    <a:ea typeface="宋体" panose="02010600030101010101" pitchFamily="2" charset="-122"/>
                  </a:rPr>
                  <a:t>段</a:t>
                </a:r>
                <a:r>
                  <a:rPr lang="zh-CN" altLang="zh-CN" sz="2600" smtClean="0">
                    <a:effectLst/>
                    <a:latin typeface="Times New Roman" panose="02020603050405020304" pitchFamily="18" charset="0"/>
                    <a:ea typeface="宋体" panose="02010600030101010101" pitchFamily="2" charset="-122"/>
                  </a:rPr>
                  <a:t>的</a:t>
                </a:r>
                <a:endParaRPr lang="en-US" altLang="zh-CN" sz="2600" smtClean="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600">
                    <a:latin typeface="Times New Roman" panose="02020603050405020304" pitchFamily="18" charset="0"/>
                    <a:ea typeface="宋体" panose="02010600030101010101" pitchFamily="2" charset="-122"/>
                  </a:rPr>
                  <a:t> </a:t>
                </a:r>
                <a:r>
                  <a:rPr lang="en-US" altLang="zh-CN" sz="2600" smtClean="0">
                    <a:latin typeface="Times New Roman" panose="02020603050405020304" pitchFamily="18" charset="0"/>
                    <a:ea typeface="宋体" panose="02010600030101010101" pitchFamily="2" charset="-122"/>
                  </a:rPr>
                  <a:t>   </a:t>
                </a:r>
                <a:r>
                  <a:rPr lang="zh-CN" altLang="zh-CN" sz="2600" smtClean="0">
                    <a:effectLst/>
                    <a:latin typeface="Times New Roman" panose="02020603050405020304" pitchFamily="18" charset="0"/>
                    <a:ea typeface="宋体" panose="02010600030101010101" pitchFamily="2" charset="-122"/>
                  </a:rPr>
                  <a:t>长度为</a:t>
                </a:r>
                <a:r>
                  <a:rPr lang="en-US" altLang="zh-CN" sz="2600" i="1">
                    <a:effectLst/>
                    <a:latin typeface="Times New Roman" panose="02020603050405020304" pitchFamily="18" charset="0"/>
                    <a:ea typeface="宋体" panose="02010600030101010101" pitchFamily="2" charset="-122"/>
                  </a:rPr>
                  <a:t>d</a:t>
                </a:r>
                <a:endParaRPr lang="zh-CN" altLang="zh-CN" sz="26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C.</a:t>
                </a:r>
                <a:r>
                  <a:rPr lang="zh-CN" altLang="zh-CN" sz="2600">
                    <a:effectLst/>
                    <a:latin typeface="Times New Roman" panose="02020603050405020304" pitchFamily="18" charset="0"/>
                    <a:ea typeface="宋体" panose="02010600030101010101" pitchFamily="2" charset="-122"/>
                  </a:rPr>
                  <a:t>在图乙中的复色光区域中，左右两端的圆弧形区域的面积之和为</a:t>
                </a:r>
                <a:r>
                  <a:rPr lang="en-US" altLang="zh-CN" sz="2600" i="1">
                    <a:effectLst/>
                    <a:latin typeface="Times New Roman" panose="02020603050405020304" pitchFamily="18" charset="0"/>
                    <a:ea typeface="宋体" panose="02010600030101010101" pitchFamily="2" charset="-122"/>
                  </a:rPr>
                  <a:t>S</a:t>
                </a:r>
                <a:r>
                  <a:rPr lang="en-US" altLang="zh-CN" sz="26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m:rPr>
                            <m:sty m:val="p"/>
                          </m:rPr>
                          <a:rPr lang="en-US" altLang="zh-CN" sz="2600">
                            <a:effectLst/>
                            <a:latin typeface="Cambria Math" panose="02040503050406030204" pitchFamily="18" charset="0"/>
                            <a:ea typeface="宋体" panose="02010600030101010101" pitchFamily="2" charset="-122"/>
                          </a:rPr>
                          <m:t>π</m:t>
                        </m:r>
                        <m:sSup>
                          <m:sSupPr>
                            <m:ctrlPr>
                              <a:rPr lang="zh-CN" altLang="zh-CN" sz="2600" i="1">
                                <a:effectLst/>
                                <a:latin typeface="Cambria Math" panose="02040503050406030204" pitchFamily="18" charset="0"/>
                                <a:ea typeface="Cambria Math" panose="02040503050406030204" pitchFamily="18" charset="0"/>
                              </a:rPr>
                            </m:ctrlPr>
                          </m:sSupPr>
                          <m:e>
                            <m:r>
                              <a:rPr lang="en-US" altLang="zh-CN" sz="2600" i="1">
                                <a:effectLst/>
                                <a:latin typeface="Cambria Math" panose="02040503050406030204" pitchFamily="18" charset="0"/>
                                <a:ea typeface="宋体" panose="02010600030101010101" pitchFamily="2" charset="-122"/>
                              </a:rPr>
                              <m:t>h</m:t>
                            </m:r>
                          </m:e>
                          <m:sup>
                            <m:r>
                              <a:rPr lang="en-US" altLang="zh-CN" sz="2600">
                                <a:effectLst/>
                                <a:latin typeface="Cambria Math" panose="02040503050406030204" pitchFamily="18" charset="0"/>
                                <a:ea typeface="宋体" panose="02010600030101010101" pitchFamily="2" charset="-122"/>
                              </a:rPr>
                              <m:t>2</m:t>
                            </m:r>
                          </m:sup>
                        </m:sSup>
                      </m:num>
                      <m:den>
                        <m:sSup>
                          <m:sSupPr>
                            <m:ctrlPr>
                              <a:rPr lang="zh-CN" altLang="zh-CN" sz="2600" i="1">
                                <a:effectLst/>
                                <a:latin typeface="Cambria Math" panose="02040503050406030204" pitchFamily="18" charset="0"/>
                                <a:ea typeface="Cambria Math" panose="02040503050406030204" pitchFamily="18" charset="0"/>
                              </a:rPr>
                            </m:ctrlPr>
                          </m:sSupPr>
                          <m:e>
                            <m:sSub>
                              <m:sSubPr>
                                <m:ctrlPr>
                                  <a:rPr lang="zh-CN" altLang="zh-CN" sz="2600" i="1">
                                    <a:effectLst/>
                                    <a:latin typeface="Cambria Math" panose="02040503050406030204" pitchFamily="18" charset="0"/>
                                    <a:ea typeface="Cambria Math" panose="02040503050406030204" pitchFamily="18" charset="0"/>
                                  </a:rPr>
                                </m:ctrlPr>
                              </m:sSubPr>
                              <m:e>
                                <m:r>
                                  <a:rPr lang="en-US" altLang="zh-CN" sz="2600" i="1">
                                    <a:effectLst/>
                                    <a:latin typeface="Cambria Math" panose="02040503050406030204" pitchFamily="18" charset="0"/>
                                    <a:ea typeface="宋体" panose="02010600030101010101" pitchFamily="2" charset="-122"/>
                                  </a:rPr>
                                  <m:t>𝑛</m:t>
                                </m:r>
                              </m:e>
                              <m:sub>
                                <m:r>
                                  <a:rPr lang="en-US" altLang="zh-CN" sz="2600" i="1">
                                    <a:effectLst/>
                                    <a:latin typeface="Cambria Math" panose="02040503050406030204" pitchFamily="18" charset="0"/>
                                    <a:ea typeface="宋体" panose="02010600030101010101" pitchFamily="2" charset="-122"/>
                                  </a:rPr>
                                  <m:t>𝑏</m:t>
                                </m:r>
                              </m:sub>
                            </m:sSub>
                          </m:e>
                          <m:sup>
                            <m:r>
                              <a:rPr lang="en-US" altLang="zh-CN" sz="2600">
                                <a:effectLst/>
                                <a:latin typeface="Cambria Math" panose="02040503050406030204" pitchFamily="18" charset="0"/>
                                <a:ea typeface="宋体" panose="02010600030101010101" pitchFamily="2" charset="-122"/>
                              </a:rPr>
                              <m:t>2</m:t>
                            </m:r>
                          </m:sup>
                        </m:sSup>
                        <m:r>
                          <a:rPr lang="en-US" altLang="zh-CN" sz="2600" i="1">
                            <a:effectLst/>
                            <a:latin typeface="Cambria Math" panose="02040503050406030204" pitchFamily="18" charset="0"/>
                            <a:ea typeface="宋体" panose="02010600030101010101" pitchFamily="2" charset="-122"/>
                          </a:rPr>
                          <m:t>−</m:t>
                        </m:r>
                        <m:r>
                          <a:rPr lang="en-US" altLang="zh-CN" sz="2600">
                            <a:effectLst/>
                            <a:latin typeface="Cambria Math" panose="02040503050406030204" pitchFamily="18" charset="0"/>
                            <a:ea typeface="宋体" panose="02010600030101010101" pitchFamily="2" charset="-122"/>
                          </a:rPr>
                          <m:t>1</m:t>
                        </m:r>
                      </m:den>
                    </m:f>
                  </m:oMath>
                </a14:m>
                <a:endParaRPr lang="zh-CN" altLang="zh-CN" sz="26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D.</a:t>
                </a:r>
                <a:r>
                  <a:rPr lang="zh-CN" altLang="zh-CN" sz="2600">
                    <a:effectLst/>
                    <a:latin typeface="Times New Roman" panose="02020603050405020304" pitchFamily="18" charset="0"/>
                    <a:ea typeface="宋体" panose="02010600030101010101" pitchFamily="2" charset="-122"/>
                  </a:rPr>
                  <a:t>若该线光源发出的光换成红光和绿光，则图乙中的单色光区域的面积减小</a:t>
                </a:r>
              </a:p>
            </p:txBody>
          </p:sp>
        </mc:Choice>
        <mc:Fallback xmlns="">
          <p:sp>
            <p:nvSpPr>
              <p:cNvPr id="3" name="矩形 2"/>
              <p:cNvSpPr>
                <a:spLocks noRot="1" noChangeAspect="1" noMove="1" noResize="1" noEditPoints="1" noAdjustHandles="1" noChangeArrowheads="1" noChangeShapeType="1" noTextEdit="1"/>
              </p:cNvSpPr>
              <p:nvPr/>
            </p:nvSpPr>
            <p:spPr>
              <a:xfrm>
                <a:off x="389206" y="327569"/>
                <a:ext cx="11412000" cy="5905591"/>
              </a:xfrm>
              <a:prstGeom prst="rect">
                <a:avLst/>
              </a:prstGeom>
              <a:blipFill rotWithShape="0">
                <a:blip r:embed="rId2"/>
                <a:stretch>
                  <a:fillRect l="-962" r="-3793" b="-413"/>
                </a:stretch>
              </a:blipFill>
            </p:spPr>
            <p:txBody>
              <a:bodyPr/>
              <a:lstStyle/>
              <a:p>
                <a:r>
                  <a:rPr lang="zh-CN" altLang="en-US">
                    <a:noFill/>
                  </a:rPr>
                  <a:t> </a:t>
                </a:r>
              </a:p>
            </p:txBody>
          </p:sp>
        </mc:Fallback>
      </mc:AlternateContent>
      <p:sp>
        <p:nvSpPr>
          <p:cNvPr id="20" name="圆角矩形 19">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12" action="ppaction://hlinksldjump"/>
          </p:cNvPr>
          <p:cNvSpPr/>
          <p:nvPr/>
        </p:nvSpPr>
        <p:spPr>
          <a:xfrm>
            <a:off x="584467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0" name="TextBox 14"/>
          <p:cNvSpPr txBox="1"/>
          <p:nvPr/>
        </p:nvSpPr>
        <p:spPr>
          <a:xfrm>
            <a:off x="214933" y="3285778"/>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1" name="TextBox 14"/>
          <p:cNvSpPr txBox="1"/>
          <p:nvPr/>
        </p:nvSpPr>
        <p:spPr>
          <a:xfrm>
            <a:off x="243508" y="4733196"/>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2" name="TextBox 14"/>
          <p:cNvSpPr txBox="1"/>
          <p:nvPr/>
        </p:nvSpPr>
        <p:spPr>
          <a:xfrm>
            <a:off x="233983" y="5453276"/>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33" name="image195.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0184" y="2948106"/>
            <a:ext cx="4771022" cy="13923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 name="圆角矩形 19">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11" action="ppaction://hlinksldjump"/>
          </p:cNvPr>
          <p:cNvSpPr/>
          <p:nvPr/>
        </p:nvSpPr>
        <p:spPr>
          <a:xfrm>
            <a:off x="584467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5" name="组合 4"/>
          <p:cNvGrpSpPr/>
          <p:nvPr/>
        </p:nvGrpSpPr>
        <p:grpSpPr>
          <a:xfrm>
            <a:off x="0" y="563314"/>
            <a:ext cx="11783838" cy="4162624"/>
            <a:chOff x="0" y="2932854"/>
            <a:chExt cx="11783838" cy="4162624"/>
          </a:xfrm>
        </p:grpSpPr>
        <mc:AlternateContent xmlns:mc="http://schemas.openxmlformats.org/markup-compatibility/2006" xmlns:a14="http://schemas.microsoft.com/office/drawing/2010/main">
          <mc:Choice Requires="a14">
            <p:sp>
              <p:nvSpPr>
                <p:cNvPr id="30" name="矩形 29"/>
                <p:cNvSpPr/>
                <p:nvPr/>
              </p:nvSpPr>
              <p:spPr>
                <a:xfrm>
                  <a:off x="474533" y="3501802"/>
                  <a:ext cx="11309305" cy="3593676"/>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在水面上有光射出的区域面积越大，则发生全反射的临界角越大，在同种介质中，光的频率越大，其折射率越大，根据</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，故单色光区域为红光，故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题</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图乙可认为是由点光源形成的图像沿线光源移动所形成的，故题图乙中的复色光图样中</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CD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段的长度与线光源的长度相同，故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0" name="矩形 29"/>
                <p:cNvSpPr>
                  <a:spLocks noRot="1" noChangeAspect="1" noMove="1" noResize="1" noEditPoints="1" noAdjustHandles="1" noChangeArrowheads="1" noChangeShapeType="1" noTextEdit="1"/>
                </p:cNvSpPr>
                <p:nvPr/>
              </p:nvSpPr>
              <p:spPr>
                <a:xfrm>
                  <a:off x="474533" y="3501802"/>
                  <a:ext cx="11309305" cy="3593676"/>
                </a:xfrm>
                <a:prstGeom prst="rect">
                  <a:avLst/>
                </a:prstGeom>
                <a:blipFill rotWithShape="0">
                  <a:blip r:embed="rId14"/>
                  <a:stretch>
                    <a:fillRect l="-1132" r="-1078" b="-1868"/>
                  </a:stretch>
                </a:blipFill>
              </p:spPr>
              <p:txBody>
                <a:bodyPr/>
                <a:lstStyle/>
                <a:p>
                  <a:r>
                    <a:rPr lang="zh-CN" altLang="en-US">
                      <a:noFill/>
                    </a:rPr>
                    <a:t> </a:t>
                  </a:r>
                </a:p>
              </p:txBody>
            </p:sp>
          </mc:Fallback>
        </mc:AlternateContent>
        <p:grpSp>
          <p:nvGrpSpPr>
            <p:cNvPr id="41" name="组合 40"/>
            <p:cNvGrpSpPr/>
            <p:nvPr/>
          </p:nvGrpSpPr>
          <p:grpSpPr>
            <a:xfrm>
              <a:off x="0" y="2932854"/>
              <a:ext cx="1439863" cy="424932"/>
              <a:chOff x="51643" y="755060"/>
              <a:chExt cx="1439863" cy="424932"/>
            </a:xfrm>
          </p:grpSpPr>
          <p:sp>
            <p:nvSpPr>
              <p:cNvPr id="42" name="矩形 4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5" name="组合 65"/>
              <p:cNvGrpSpPr>
                <a:grpSpLocks/>
              </p:cNvGrpSpPr>
              <p:nvPr/>
            </p:nvGrpSpPr>
            <p:grpSpPr bwMode="auto">
              <a:xfrm>
                <a:off x="1224676" y="886173"/>
                <a:ext cx="162478" cy="162211"/>
                <a:chOff x="3104" y="165"/>
                <a:chExt cx="276" cy="275"/>
              </a:xfrm>
            </p:grpSpPr>
            <p:cxnSp>
              <p:nvCxnSpPr>
                <p:cNvPr id="46" name="直接连接符 4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 name="圆角矩形 19">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11" action="ppaction://hlinksldjump"/>
          </p:cNvPr>
          <p:cNvSpPr/>
          <p:nvPr/>
        </p:nvSpPr>
        <p:spPr>
          <a:xfrm>
            <a:off x="584467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5" name="组合 4"/>
          <p:cNvGrpSpPr/>
          <p:nvPr/>
        </p:nvGrpSpPr>
        <p:grpSpPr>
          <a:xfrm>
            <a:off x="0" y="333450"/>
            <a:ext cx="11783838" cy="4556771"/>
            <a:chOff x="0" y="2932854"/>
            <a:chExt cx="11783838" cy="4556771"/>
          </a:xfrm>
        </p:grpSpPr>
        <mc:AlternateContent xmlns:mc="http://schemas.openxmlformats.org/markup-compatibility/2006" xmlns:a14="http://schemas.microsoft.com/office/drawing/2010/main">
          <mc:Choice Requires="a14">
            <p:sp>
              <p:nvSpPr>
                <p:cNvPr id="30" name="矩形 29"/>
                <p:cNvSpPr/>
                <p:nvPr/>
              </p:nvSpPr>
              <p:spPr>
                <a:xfrm>
                  <a:off x="474533" y="3501802"/>
                  <a:ext cx="11309305" cy="3987823"/>
                </a:xfrm>
                <a:prstGeom prst="rect">
                  <a:avLst/>
                </a:prstGeom>
              </p:spPr>
              <p:txBody>
                <a:bodyPr wrap="square">
                  <a:spAutoFit/>
                </a:bodyPr>
                <a:lstStyle/>
                <a:p>
                  <a:pPr algn="just">
                    <a:lnSpc>
                      <a:spcPct val="130000"/>
                    </a:lnSpc>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设复色光区域中两端的圆弧形区域的半径为</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800">
                      <a:latin typeface="Times New Roman" panose="02020603050405020304" pitchFamily="18" charset="0"/>
                      <a:ea typeface="宋体" panose="02010600030101010101" pitchFamily="2" charset="-122"/>
                    </a:rPr>
                    <a:t>sin</a:t>
                  </a:r>
                  <a:r>
                    <a:rPr lang="en-US" altLang="zh-CN" sz="2800">
                      <a:latin typeface="Times New Roman" panose="02020603050405020304" pitchFamily="18" charset="0"/>
                      <a:ea typeface="楷体" panose="02010609060101010101" pitchFamily="49" charset="-122"/>
                    </a:rPr>
                    <a:t> </a:t>
                  </a:r>
                  <a:r>
                    <a:rPr lang="en-US" altLang="zh-CN" sz="2800" i="1">
                      <a:latin typeface="Times New Roman" panose="02020603050405020304" pitchFamily="18" charset="0"/>
                      <a:ea typeface="宋体" panose="02010600030101010101" pitchFamily="2" charset="-122"/>
                    </a:rPr>
                    <a:t>C</a:t>
                  </a:r>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latin typeface="Cambria Math" panose="02040503050406030204" pitchFamily="18" charset="0"/>
                              <a:ea typeface="宋体" panose="02010600030101010101" pitchFamily="2" charset="-122"/>
                              <a:cs typeface="Times New Roman" panose="02020603050405020304" pitchFamily="18" charset="0"/>
                            </a:rPr>
                            <m:t>𝑛</m:t>
                          </m:r>
                        </m:den>
                      </m:f>
                    </m:oMath>
                  </a14:m>
                  <a:r>
                    <a:rPr lang="zh-CN" altLang="zh-CN" sz="2800">
                      <a:latin typeface="Times New Roman" panose="02020603050405020304" pitchFamily="18" charset="0"/>
                      <a:ea typeface="楷体" panose="02010609060101010101" pitchFamily="49" charset="-122"/>
                      <a:cs typeface="Times New Roman" panose="02020603050405020304" pitchFamily="18" charset="0"/>
                    </a:rPr>
                    <a:t>，结合几何关系，可知</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cs typeface="Times New Roman" panose="02020603050405020304" pitchFamily="18" charset="0"/>
                            </a:rPr>
                            <m:t>𝑟</m:t>
                          </m:r>
                        </m:num>
                        <m:den>
                          <m:rad>
                            <m:radPr>
                              <m:degHide m:val="on"/>
                              <m:ctrlPr>
                                <a:rPr lang="zh-CN" altLang="zh-CN" sz="2800" i="1">
                                  <a:latin typeface="Cambria Math" panose="02040503050406030204" pitchFamily="18" charset="0"/>
                                  <a:ea typeface="Cambria Math" panose="02040503050406030204" pitchFamily="18" charset="0"/>
                                </a:rPr>
                              </m:ctrlPr>
                            </m:radPr>
                            <m:deg/>
                            <m:e>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cs typeface="Times New Roman" panose="02020603050405020304" pitchFamily="18" charset="0"/>
                                    </a:rPr>
                                    <m:t>h</m:t>
                                  </m:r>
                                </m:e>
                                <m:sup>
                                  <m:r>
                                    <a:rPr lang="en-US" altLang="zh-CN" sz="280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cs typeface="Times New Roman" panose="02020603050405020304" pitchFamily="18" charset="0"/>
                                    </a:rPr>
                                    <m:t>𝑟</m:t>
                                  </m:r>
                                </m:e>
                                <m:sup>
                                  <m:r>
                                    <a:rPr lang="en-US" altLang="zh-CN" sz="2800">
                                      <a:latin typeface="Cambria Math" panose="02040503050406030204" pitchFamily="18" charset="0"/>
                                      <a:ea typeface="宋体" panose="02010600030101010101" pitchFamily="2" charset="-122"/>
                                      <a:cs typeface="Times New Roman" panose="02020603050405020304" pitchFamily="18" charset="0"/>
                                    </a:rPr>
                                    <m:t>2</m:t>
                                  </m:r>
                                </m:sup>
                              </m:sSup>
                            </m:e>
                          </m:rad>
                        </m:den>
                      </m:f>
                    </m:oMath>
                  </a14:m>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cs typeface="Times New Roman" panose="02020603050405020304" pitchFamily="18" charset="0"/>
                                </a:rPr>
                                <m:t>𝑛</m:t>
                              </m:r>
                            </m:e>
                            <m:sub>
                              <m:r>
                                <a:rPr lang="en-US" altLang="zh-CN" sz="2800" i="1">
                                  <a:latin typeface="Cambria Math" panose="02040503050406030204" pitchFamily="18" charset="0"/>
                                  <a:ea typeface="宋体" panose="02010600030101010101" pitchFamily="2" charset="-122"/>
                                  <a:cs typeface="Times New Roman" panose="02020603050405020304" pitchFamily="18" charset="0"/>
                                </a:rPr>
                                <m:t>𝑏</m:t>
                              </m:r>
                            </m:sub>
                          </m:sSub>
                        </m:den>
                      </m:f>
                    </m:oMath>
                  </a14:m>
                  <a:r>
                    <a:rPr lang="zh-CN" altLang="zh-CN" sz="2800">
                      <a:latin typeface="Times New Roman" panose="02020603050405020304" pitchFamily="18" charset="0"/>
                      <a:ea typeface="楷体" panose="02010609060101010101" pitchFamily="49" charset="-122"/>
                      <a:cs typeface="Times New Roman" panose="02020603050405020304" pitchFamily="18" charset="0"/>
                    </a:rPr>
                    <a:t>，故左右两端的圆弧形区域的面积之和为</a:t>
                  </a:r>
                  <a:r>
                    <a:rPr lang="en-US" altLang="zh-CN" sz="2800" i="1">
                      <a:latin typeface="Times New Roman" panose="02020603050405020304" pitchFamily="18" charset="0"/>
                      <a:ea typeface="宋体" panose="02010600030101010101" pitchFamily="2" charset="-122"/>
                    </a:rPr>
                    <a:t>S</a:t>
                  </a:r>
                  <a:r>
                    <a:rPr lang="en-US" altLang="zh-CN" sz="2800">
                      <a:latin typeface="Times New Roman" panose="02020603050405020304" pitchFamily="18" charset="0"/>
                      <a:ea typeface="宋体" panose="02010600030101010101" pitchFamily="2" charset="-122"/>
                    </a:rPr>
                    <a:t>=π</a:t>
                  </a:r>
                  <a:r>
                    <a:rPr lang="en-US" altLang="zh-CN" sz="2800" i="1">
                      <a:latin typeface="Times New Roman" panose="02020603050405020304" pitchFamily="18" charset="0"/>
                      <a:ea typeface="宋体" panose="02010600030101010101" pitchFamily="2" charset="-122"/>
                    </a:rPr>
                    <a:t>r</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m:rPr>
                              <m:sty m:val="p"/>
                            </m:rPr>
                            <a:rPr lang="en-US" altLang="zh-CN" sz="2800">
                              <a:latin typeface="Cambria Math" panose="02040503050406030204" pitchFamily="18" charset="0"/>
                              <a:ea typeface="宋体" panose="02010600030101010101" pitchFamily="2" charset="-122"/>
                              <a:cs typeface="Times New Roman" panose="02020603050405020304" pitchFamily="18" charset="0"/>
                            </a:rPr>
                            <m:t>π</m:t>
                          </m:r>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cs typeface="Times New Roman" panose="02020603050405020304" pitchFamily="18" charset="0"/>
                                </a:rPr>
                                <m:t>h</m:t>
                              </m:r>
                            </m:e>
                            <m:sup>
                              <m:r>
                                <a:rPr lang="en-US" altLang="zh-CN" sz="2800">
                                  <a:latin typeface="Cambria Math" panose="02040503050406030204" pitchFamily="18" charset="0"/>
                                  <a:ea typeface="宋体" panose="02010600030101010101" pitchFamily="2" charset="-122"/>
                                  <a:cs typeface="Times New Roman" panose="02020603050405020304" pitchFamily="18" charset="0"/>
                                </a:rPr>
                                <m:t>2</m:t>
                              </m:r>
                            </m:sup>
                          </m:sSup>
                        </m:num>
                        <m:den>
                          <m:sSup>
                            <m:sSupPr>
                              <m:ctrlPr>
                                <a:rPr lang="zh-CN" altLang="zh-CN" sz="2800" i="1">
                                  <a:latin typeface="Cambria Math" panose="02040503050406030204" pitchFamily="18" charset="0"/>
                                  <a:ea typeface="Cambria Math" panose="02040503050406030204" pitchFamily="18" charset="0"/>
                                </a:rPr>
                              </m:ctrlPr>
                            </m:sSupPr>
                            <m:e>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cs typeface="Times New Roman" panose="02020603050405020304" pitchFamily="18" charset="0"/>
                                    </a:rPr>
                                    <m:t>𝑛</m:t>
                                  </m:r>
                                </m:e>
                                <m:sub>
                                  <m:r>
                                    <a:rPr lang="en-US" altLang="zh-CN" sz="2800" i="1">
                                      <a:latin typeface="Cambria Math" panose="02040503050406030204" pitchFamily="18" charset="0"/>
                                      <a:ea typeface="宋体" panose="02010600030101010101" pitchFamily="2" charset="-122"/>
                                      <a:cs typeface="Times New Roman" panose="02020603050405020304" pitchFamily="18" charset="0"/>
                                    </a:rPr>
                                    <m:t>𝑏</m:t>
                                  </m:r>
                                </m:sub>
                              </m:sSub>
                            </m:e>
                            <m:sup>
                              <m:r>
                                <a:rPr lang="en-US" altLang="zh-CN" sz="280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i="1">
                              <a:latin typeface="Cambria Math" panose="02040503050406030204" pitchFamily="18" charset="0"/>
                              <a:ea typeface="宋体" panose="02010600030101010101" pitchFamily="2" charset="-122"/>
                              <a:cs typeface="Times New Roman" panose="02020603050405020304" pitchFamily="18" charset="0"/>
                            </a:rPr>
                            <m:t>−</m:t>
                          </m:r>
                          <m:r>
                            <a:rPr lang="en-US" altLang="zh-CN" sz="2800">
                              <a:latin typeface="Cambria Math" panose="02040503050406030204" pitchFamily="18" charset="0"/>
                              <a:ea typeface="宋体" panose="02010600030101010101" pitchFamily="2" charset="-122"/>
                              <a:cs typeface="Times New Roman" panose="02020603050405020304" pitchFamily="18" charset="0"/>
                            </a:rPr>
                            <m:t>1</m:t>
                          </m:r>
                        </m:den>
                      </m:f>
                    </m:oMath>
                  </a14:m>
                  <a:r>
                    <a:rPr lang="zh-CN" altLang="zh-CN" sz="2800">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en-US" altLang="zh-CN" sz="260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结合上述分析，绿光的折射率小于紫光的折射率，复色光区域面积增大，则单色光区域面积减小，故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en-US" altLang="zh-CN" sz="260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0" name="矩形 29"/>
                <p:cNvSpPr>
                  <a:spLocks noRot="1" noChangeAspect="1" noMove="1" noResize="1" noEditPoints="1" noAdjustHandles="1" noChangeArrowheads="1" noChangeShapeType="1" noTextEdit="1"/>
                </p:cNvSpPr>
                <p:nvPr/>
              </p:nvSpPr>
              <p:spPr>
                <a:xfrm>
                  <a:off x="474533" y="3501802"/>
                  <a:ext cx="11309305" cy="3987823"/>
                </a:xfrm>
                <a:prstGeom prst="rect">
                  <a:avLst/>
                </a:prstGeom>
                <a:blipFill rotWithShape="0">
                  <a:blip r:embed="rId14"/>
                  <a:stretch>
                    <a:fillRect l="-1132" r="-4151" b="-1529"/>
                  </a:stretch>
                </a:blipFill>
              </p:spPr>
              <p:txBody>
                <a:bodyPr/>
                <a:lstStyle/>
                <a:p>
                  <a:r>
                    <a:rPr lang="zh-CN" altLang="en-US">
                      <a:noFill/>
                    </a:rPr>
                    <a:t> </a:t>
                  </a:r>
                </a:p>
              </p:txBody>
            </p:sp>
          </mc:Fallback>
        </mc:AlternateContent>
        <p:grpSp>
          <p:nvGrpSpPr>
            <p:cNvPr id="41" name="组合 40"/>
            <p:cNvGrpSpPr/>
            <p:nvPr/>
          </p:nvGrpSpPr>
          <p:grpSpPr>
            <a:xfrm>
              <a:off x="0" y="2932854"/>
              <a:ext cx="1439863" cy="424932"/>
              <a:chOff x="51643" y="755060"/>
              <a:chExt cx="1439863" cy="424932"/>
            </a:xfrm>
          </p:grpSpPr>
          <p:sp>
            <p:nvSpPr>
              <p:cNvPr id="42" name="矩形 4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5" name="组合 65"/>
              <p:cNvGrpSpPr>
                <a:grpSpLocks/>
              </p:cNvGrpSpPr>
              <p:nvPr/>
            </p:nvGrpSpPr>
            <p:grpSpPr bwMode="auto">
              <a:xfrm>
                <a:off x="1224676" y="886173"/>
                <a:ext cx="162478" cy="162211"/>
                <a:chOff x="3104" y="165"/>
                <a:chExt cx="276" cy="275"/>
              </a:xfrm>
            </p:grpSpPr>
            <p:cxnSp>
              <p:nvCxnSpPr>
                <p:cNvPr id="46" name="直接连接符 4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344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393223"/>
            <a:ext cx="11412000" cy="3888500"/>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11.</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多选</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河北邯郸市二模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据世界卫生组织统计，中国肠胃病患者高达</a:t>
            </a:r>
            <a:r>
              <a:rPr lang="en-US" altLang="zh-CN" sz="2800">
                <a:effectLst/>
                <a:latin typeface="Times New Roman" panose="02020603050405020304" pitchFamily="18" charset="0"/>
                <a:ea typeface="宋体" panose="02010600030101010101" pitchFamily="2" charset="-122"/>
              </a:rPr>
              <a:t>1.4</a:t>
            </a:r>
            <a:r>
              <a:rPr lang="zh-CN" altLang="zh-CN" sz="2800">
                <a:effectLst/>
                <a:latin typeface="Times New Roman" panose="02020603050405020304" pitchFamily="18" charset="0"/>
                <a:ea typeface="宋体" panose="02010600030101010101" pitchFamily="2" charset="-122"/>
              </a:rPr>
              <a:t>亿人，平均每十个人中就有一人患有肠胃病。医学上用玻璃纤维制成的内窥镜，来检查人体胃、肠、气管等脏器的内部情况。如图所示为长为</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rPr>
              <a:t>的玻璃纤维，</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宋体" panose="02010600030101010101" pitchFamily="2" charset="-122"/>
              </a:rPr>
              <a:t>代表光的入射端面。某种单色光以任何角度从</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宋体" panose="02010600030101010101" pitchFamily="2" charset="-122"/>
              </a:rPr>
              <a:t>端面进入玻璃纤维后，均能无损耗地从</a:t>
            </a:r>
            <a:r>
              <a:rPr lang="en-US" altLang="zh-CN" sz="2800" i="1">
                <a:effectLst/>
                <a:latin typeface="Times New Roman" panose="02020603050405020304" pitchFamily="18" charset="0"/>
                <a:ea typeface="宋体" panose="02010600030101010101" pitchFamily="2" charset="-122"/>
              </a:rPr>
              <a:t>AB</a:t>
            </a:r>
            <a:r>
              <a:rPr lang="zh-CN" altLang="zh-CN" sz="2800">
                <a:effectLst/>
                <a:latin typeface="Times New Roman" panose="02020603050405020304" pitchFamily="18" charset="0"/>
                <a:ea typeface="宋体" panose="02010600030101010101" pitchFamily="2" charset="-122"/>
              </a:rPr>
              <a:t>端面传播到另一端面。光在真空中的速度为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，下列说法正确的</a:t>
            </a:r>
            <a:r>
              <a:rPr lang="zh-CN" altLang="zh-CN" sz="2800" smtClean="0">
                <a:effectLst/>
                <a:latin typeface="Times New Roman" panose="02020603050405020304" pitchFamily="18" charset="0"/>
                <a:ea typeface="宋体" panose="02010600030101010101" pitchFamily="2" charset="-122"/>
              </a:rPr>
              <a:t>是</a:t>
            </a:r>
            <a:endParaRPr lang="zh-CN" altLang="zh-CN" sz="1100">
              <a:effectLst/>
              <a:latin typeface="Times New Roman" panose="02020603050405020304" pitchFamily="18" charset="0"/>
              <a:ea typeface="宋体" panose="02010600030101010101" pitchFamily="2" charset="-122"/>
            </a:endParaRPr>
          </a:p>
        </p:txBody>
      </p:sp>
      <p:sp>
        <p:nvSpPr>
          <p:cNvPr id="31" name="圆角矩形 3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2" action="ppaction://hlinksldjump"/>
          </p:cNvPr>
          <p:cNvSpPr/>
          <p:nvPr/>
        </p:nvSpPr>
        <p:spPr>
          <a:xfrm>
            <a:off x="627613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1" name="圆角矩形 20">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8" name="image196.jpeg"/>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4554" y="4456018"/>
            <a:ext cx="3721305" cy="1206024"/>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715686"/>
                <a:ext cx="11412000" cy="4874348"/>
              </a:xfrm>
              <a:prstGeom prst="rect">
                <a:avLst/>
              </a:prstGeom>
            </p:spPr>
            <p:txBody>
              <a:bodyPr wrap="square">
                <a:spAutoFit/>
              </a:bodyPr>
              <a:lstStyle/>
              <a:p>
                <a:pPr>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玻璃纤维对该光的折射率最小为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玻璃纤维对该光的折射率最小为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若玻璃纤维对该光的折射率为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oMath>
                </a14:m>
                <a:r>
                  <a:rPr lang="zh-CN" altLang="zh-CN" sz="2800">
                    <a:effectLst/>
                    <a:latin typeface="Times New Roman" panose="02020603050405020304" pitchFamily="18" charset="0"/>
                    <a:ea typeface="宋体" panose="02010600030101010101" pitchFamily="2" charset="-122"/>
                  </a:rPr>
                  <a:t>，则光从一端传播到另一端的最长</a:t>
                </a:r>
                <a:r>
                  <a:rPr lang="zh-CN" altLang="zh-CN" sz="2800" smtClean="0">
                    <a:effectLst/>
                    <a:latin typeface="Times New Roman" panose="02020603050405020304" pitchFamily="18" charset="0"/>
                    <a:ea typeface="宋体" panose="02010600030101010101" pitchFamily="2" charset="-122"/>
                  </a:rPr>
                  <a:t>时</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effectLst/>
                    <a:latin typeface="Times New Roman" panose="02020603050405020304" pitchFamily="18" charset="0"/>
                    <a:ea typeface="宋体" panose="02010600030101010101" pitchFamily="2" charset="-122"/>
                  </a:rPr>
                  <a:t>间</a:t>
                </a:r>
                <a:r>
                  <a:rPr lang="zh-CN" altLang="zh-CN" sz="2800">
                    <a:effectLst/>
                    <a:latin typeface="Times New Roman" panose="02020603050405020304" pitchFamily="18" charset="0"/>
                    <a:ea typeface="宋体" panose="02010600030101010101" pitchFamily="2" charset="-122"/>
                  </a:rPr>
                  <a:t>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r>
                          <a:rPr lang="en-US" altLang="zh-CN" sz="2800" i="1">
                            <a:effectLst/>
                            <a:latin typeface="Cambria Math" panose="02040503050406030204" pitchFamily="18" charset="0"/>
                            <a:ea typeface="宋体" panose="02010600030101010101" pitchFamily="2" charset="-122"/>
                          </a:rPr>
                          <m:t>𝐿</m:t>
                        </m:r>
                      </m:num>
                      <m:den>
                        <m:r>
                          <a:rPr lang="en-US" altLang="zh-CN" sz="2800" i="1">
                            <a:effectLst/>
                            <a:latin typeface="Cambria Math" panose="02040503050406030204" pitchFamily="18" charset="0"/>
                            <a:ea typeface="宋体" panose="02010600030101010101" pitchFamily="2" charset="-122"/>
                          </a:rPr>
                          <m:t>𝑐</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若玻璃纤维对该光的折射率为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oMath>
                </a14:m>
                <a:r>
                  <a:rPr lang="zh-CN" altLang="zh-CN" sz="2800">
                    <a:effectLst/>
                    <a:latin typeface="Times New Roman" panose="02020603050405020304" pitchFamily="18" charset="0"/>
                    <a:ea typeface="宋体" panose="02010600030101010101" pitchFamily="2" charset="-122"/>
                  </a:rPr>
                  <a:t>，则光从一端传播到另一端的最长</a:t>
                </a:r>
                <a:r>
                  <a:rPr lang="zh-CN" altLang="zh-CN" sz="2800" smtClean="0">
                    <a:effectLst/>
                    <a:latin typeface="Times New Roman" panose="02020603050405020304" pitchFamily="18" charset="0"/>
                    <a:ea typeface="宋体" panose="02010600030101010101" pitchFamily="2" charset="-122"/>
                  </a:rPr>
                  <a:t>时</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effectLst/>
                    <a:latin typeface="Times New Roman" panose="02020603050405020304" pitchFamily="18" charset="0"/>
                    <a:ea typeface="宋体" panose="02010600030101010101" pitchFamily="2" charset="-122"/>
                  </a:rPr>
                  <a:t>间</a:t>
                </a:r>
                <a:r>
                  <a:rPr lang="zh-CN" altLang="zh-CN" sz="2800">
                    <a:effectLst/>
                    <a:latin typeface="Times New Roman" panose="02020603050405020304" pitchFamily="18" charset="0"/>
                    <a:ea typeface="宋体" panose="02010600030101010101" pitchFamily="2" charset="-122"/>
                  </a:rPr>
                  <a:t>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𝐿</m:t>
                        </m:r>
                      </m:num>
                      <m:den>
                        <m:r>
                          <a:rPr lang="en-US" altLang="zh-CN" sz="2800" i="1">
                            <a:effectLst/>
                            <a:latin typeface="Cambria Math" panose="02040503050406030204" pitchFamily="18" charset="0"/>
                            <a:ea typeface="宋体" panose="02010600030101010101" pitchFamily="2" charset="-122"/>
                          </a:rPr>
                          <m:t>𝑐</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715686"/>
                <a:ext cx="11412000" cy="4874348"/>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31" name="圆角矩形 3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27613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1" name="圆角矩形 20">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8" name="image196.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799929"/>
            <a:ext cx="3721305" cy="1206024"/>
          </a:xfrm>
          <a:prstGeom prst="rect">
            <a:avLst/>
          </a:prstGeom>
          <a:noFill/>
          <a:ln>
            <a:noFill/>
          </a:ln>
        </p:spPr>
      </p:pic>
      <p:sp>
        <p:nvSpPr>
          <p:cNvPr id="16" name="TextBox 14"/>
          <p:cNvSpPr txBox="1"/>
          <p:nvPr/>
        </p:nvSpPr>
        <p:spPr>
          <a:xfrm>
            <a:off x="233983" y="837506"/>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TextBox 14"/>
          <p:cNvSpPr txBox="1"/>
          <p:nvPr/>
        </p:nvSpPr>
        <p:spPr>
          <a:xfrm>
            <a:off x="224458" y="3933850"/>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41909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2" name="组合 1"/>
          <p:cNvGrpSpPr/>
          <p:nvPr/>
        </p:nvGrpSpPr>
        <p:grpSpPr>
          <a:xfrm>
            <a:off x="0" y="189434"/>
            <a:ext cx="11783838" cy="6354876"/>
            <a:chOff x="0" y="189434"/>
            <a:chExt cx="11783838" cy="6354876"/>
          </a:xfrm>
        </p:grpSpPr>
        <p:grpSp>
          <p:nvGrpSpPr>
            <p:cNvPr id="18" name="组合 17"/>
            <p:cNvGrpSpPr/>
            <p:nvPr/>
          </p:nvGrpSpPr>
          <p:grpSpPr>
            <a:xfrm>
              <a:off x="0" y="189434"/>
              <a:ext cx="11783838" cy="6072955"/>
              <a:chOff x="0" y="2932854"/>
              <a:chExt cx="11783838" cy="6072955"/>
            </a:xfrm>
          </p:grpSpPr>
          <mc:AlternateContent xmlns:mc="http://schemas.openxmlformats.org/markup-compatibility/2006" xmlns:a14="http://schemas.microsoft.com/office/drawing/2010/main">
            <mc:Choice Requires="a14">
              <p:sp>
                <p:nvSpPr>
                  <p:cNvPr id="20" name="矩形 19"/>
                  <p:cNvSpPr/>
                  <p:nvPr/>
                </p:nvSpPr>
                <p:spPr>
                  <a:xfrm>
                    <a:off x="474533" y="3501802"/>
                    <a:ext cx="11309305" cy="5504007"/>
                  </a:xfrm>
                  <a:prstGeom prst="rect">
                    <a:avLst/>
                  </a:prstGeom>
                </p:spPr>
                <p:txBody>
                  <a:bodyPr wrap="square">
                    <a:spAutoFit/>
                  </a:bodyPr>
                  <a:lstStyle/>
                  <a:p>
                    <a:pPr algn="just">
                      <a:lnSpc>
                        <a:spcPct val="150000"/>
                      </a:lnSpc>
                      <a:spcAft>
                        <a:spcPts val="0"/>
                      </a:spcAft>
                      <a:tabLst>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如图所示，设入射角为</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，折射角为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，光线到达上界面的入射角为</a:t>
                    </a:r>
                    <a:r>
                      <a:rPr lang="en-US" altLang="zh-CN" sz="2800" i="1">
                        <a:effectLst/>
                        <a:latin typeface="Times New Roman" panose="02020603050405020304" pitchFamily="18" charset="0"/>
                        <a:ea typeface="宋体" panose="02010600030101010101" pitchFamily="2" charset="-122"/>
                      </a:rPr>
                      <a:t>α</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由折射定律得</a:t>
                    </a:r>
                    <a:r>
                      <a:rPr lang="en-US" altLang="zh-CN" sz="2800" i="1" spc="-100">
                        <a:effectLst/>
                        <a:latin typeface="Times New Roman" panose="02020603050405020304" pitchFamily="18" charset="0"/>
                        <a:ea typeface="宋体" panose="02010600030101010101" pitchFamily="2" charset="-122"/>
                      </a:rPr>
                      <a:t>n</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m:rPr>
                                <m:sty m:val="p"/>
                              </m:rP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𝜃</m:t>
                            </m:r>
                          </m:num>
                          <m:den>
                            <m:r>
                              <m:rPr>
                                <m:sty m:val="p"/>
                              </m:rP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𝑟</m:t>
                            </m:r>
                          </m:den>
                        </m:f>
                      </m:oMath>
                    </a14:m>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，由几何关系得</a:t>
                    </a:r>
                    <a:r>
                      <a:rPr lang="en-US" altLang="zh-CN" sz="2800" i="1" spc="-100">
                        <a:effectLst/>
                        <a:latin typeface="Times New Roman" panose="02020603050405020304" pitchFamily="18" charset="0"/>
                        <a:ea typeface="宋体" panose="02010600030101010101" pitchFamily="2" charset="-122"/>
                      </a:rPr>
                      <a:t>α</a:t>
                    </a:r>
                    <a:r>
                      <a:rPr lang="en-US" altLang="zh-CN" sz="2800" spc="-100">
                        <a:effectLst/>
                        <a:latin typeface="Times New Roman" panose="02020603050405020304" pitchFamily="18" charset="0"/>
                        <a:ea typeface="宋体" panose="02010600030101010101" pitchFamily="2" charset="-122"/>
                      </a:rPr>
                      <a:t>+</a:t>
                    </a:r>
                    <a:r>
                      <a:rPr lang="en-US" altLang="zh-CN" sz="2800" i="1" spc="-100">
                        <a:effectLst/>
                        <a:latin typeface="Times New Roman" panose="02020603050405020304" pitchFamily="18" charset="0"/>
                        <a:ea typeface="宋体" panose="02010600030101010101" pitchFamily="2" charset="-122"/>
                      </a:rPr>
                      <a:t>r</a:t>
                    </a:r>
                    <a:r>
                      <a:rPr lang="en-US" altLang="zh-CN" sz="2800" spc="-100">
                        <a:effectLst/>
                        <a:latin typeface="Times New Roman" panose="02020603050405020304" pitchFamily="18" charset="0"/>
                        <a:ea typeface="宋体" panose="02010600030101010101" pitchFamily="2" charset="-122"/>
                      </a:rPr>
                      <a:t>=90°</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，由题意知，入射角增大到</a:t>
                    </a:r>
                    <a:r>
                      <a:rPr lang="en-US" altLang="zh-CN" sz="2800" i="1" spc="-100">
                        <a:effectLst/>
                        <a:latin typeface="Times New Roman" panose="02020603050405020304" pitchFamily="18" charset="0"/>
                        <a:ea typeface="宋体" panose="02010600030101010101" pitchFamily="2" charset="-122"/>
                      </a:rPr>
                      <a:t>θ</a:t>
                    </a:r>
                    <a:r>
                      <a:rPr lang="en-US" altLang="zh-CN" sz="2800" spc="-100">
                        <a:effectLst/>
                        <a:latin typeface="Times New Roman" panose="02020603050405020304" pitchFamily="18" charset="0"/>
                        <a:ea typeface="宋体" panose="02010600030101010101" pitchFamily="2" charset="-122"/>
                      </a:rPr>
                      <a:t>=90°</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时，有</a:t>
                    </a:r>
                    <a:r>
                      <a:rPr lang="en-US" altLang="zh-CN" sz="2800" i="1" spc="-100">
                        <a:effectLst/>
                        <a:latin typeface="Times New Roman" panose="02020603050405020304" pitchFamily="18" charset="0"/>
                        <a:ea typeface="宋体" panose="02010600030101010101" pitchFamily="2" charset="-122"/>
                      </a:rPr>
                      <a:t>r</a:t>
                    </a:r>
                    <a:r>
                      <a:rPr lang="en-US" altLang="zh-CN" sz="2800" spc="-100">
                        <a:effectLst/>
                        <a:latin typeface="Times New Roman" panose="02020603050405020304" pitchFamily="18" charset="0"/>
                        <a:ea typeface="宋体" panose="02010600030101010101" pitchFamily="2" charset="-122"/>
                      </a:rPr>
                      <a:t>=</a:t>
                    </a:r>
                    <a:r>
                      <a:rPr lang="en-US" altLang="zh-CN" sz="2800" i="1" spc="-100">
                        <a:effectLst/>
                        <a:latin typeface="Times New Roman" panose="02020603050405020304" pitchFamily="18" charset="0"/>
                        <a:ea typeface="宋体" panose="02010600030101010101" pitchFamily="2" charset="-122"/>
                      </a:rPr>
                      <a:t>C</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，且</a:t>
                    </a:r>
                    <a:r>
                      <a:rPr lang="en-US" altLang="zh-CN" sz="2800" i="1" spc="-100">
                        <a:effectLst/>
                        <a:latin typeface="Times New Roman" panose="02020603050405020304" pitchFamily="18" charset="0"/>
                        <a:ea typeface="宋体" panose="02010600030101010101" pitchFamily="2" charset="-122"/>
                      </a:rPr>
                      <a:t>α</a:t>
                    </a:r>
                    <a:r>
                      <a:rPr lang="en-US" altLang="zh-CN" sz="2800" spc="-100">
                        <a:effectLst/>
                        <a:latin typeface="Times New Roman" panose="02020603050405020304" pitchFamily="18" charset="0"/>
                        <a:ea typeface="宋体" panose="02010600030101010101" pitchFamily="2" charset="-122"/>
                      </a:rPr>
                      <a:t>=</a:t>
                    </a:r>
                    <a:r>
                      <a:rPr lang="en-US" altLang="zh-CN" sz="2800" i="1" spc="-100">
                        <a:effectLst/>
                        <a:latin typeface="Times New Roman" panose="02020603050405020304" pitchFamily="18" charset="0"/>
                        <a:ea typeface="宋体" panose="02010600030101010101" pitchFamily="2" charset="-122"/>
                      </a:rPr>
                      <a:t>C</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时，折射率最小，可得折射率最小时</a:t>
                    </a:r>
                    <a:r>
                      <a:rPr lang="en-US" altLang="zh-CN" sz="2800" i="1" spc="-100" smtClean="0">
                        <a:effectLst/>
                        <a:latin typeface="Times New Roman" panose="02020603050405020304" pitchFamily="18" charset="0"/>
                        <a:ea typeface="宋体" panose="02010600030101010101" pitchFamily="2" charset="-122"/>
                      </a:rPr>
                      <a:t>C</a:t>
                    </a:r>
                    <a:r>
                      <a:rPr lang="en-US" altLang="zh-CN" sz="2800" spc="-100" smtClean="0">
                        <a:effectLst/>
                        <a:latin typeface="Times New Roman" panose="02020603050405020304" pitchFamily="18" charset="0"/>
                        <a:ea typeface="宋体" panose="02010600030101010101" pitchFamily="2" charset="-122"/>
                      </a:rPr>
                      <a:t>=45</a:t>
                    </a:r>
                    <a:r>
                      <a:rPr lang="en-US" altLang="zh-CN" sz="2800" spc="-100">
                        <a:effectLst/>
                        <a:latin typeface="Times New Roman" panose="02020603050405020304" pitchFamily="18" charset="0"/>
                        <a:ea typeface="宋体" panose="02010600030101010101" pitchFamily="2" charset="-122"/>
                      </a:rPr>
                      <a:t>°</a:t>
                    </a:r>
                    <a:r>
                      <a:rPr lang="zh-CN" altLang="zh-CN" sz="2800" spc="-1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pc="-1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因此</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玻璃纤维对该光的最小折射率</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45°</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光在玻璃纤维中的传播速度</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𝑐</m:t>
                            </m:r>
                          </m:num>
                          <m:den>
                            <m:r>
                              <a:rPr lang="en-US" altLang="zh-CN" sz="2800" i="1">
                                <a:effectLst/>
                                <a:latin typeface="Cambria Math" panose="02040503050406030204" pitchFamily="18" charset="0"/>
                                <a:ea typeface="宋体" panose="02010600030101010101" pitchFamily="2" charset="-122"/>
                              </a:rPr>
                              <m:t>𝑛</m:t>
                            </m:r>
                          </m:den>
                        </m:f>
                      </m:oMath>
                    </a14:m>
                    <a:r>
                      <a:rPr lang="zh-CN" altLang="zh-CN" sz="2800">
                        <a:effectLst/>
                        <a:latin typeface="Times New Roman" panose="02020603050405020304" pitchFamily="18" charset="0"/>
                        <a:ea typeface="楷体" panose="02010609060101010101" pitchFamily="49" charset="-122"/>
                      </a:rPr>
                      <a:t>，光在玻璃纤维中传播的时间</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𝛼</m:t>
                            </m:r>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𝑣</m:t>
                            </m:r>
                          </m:den>
                        </m:f>
                      </m:oMath>
                    </a14:m>
                    <a:endParaRPr lang="en-US" altLang="zh-CN" sz="2800" smtClean="0">
                      <a:effectLst/>
                      <a:latin typeface="Times New Roman" panose="02020603050405020304" pitchFamily="18" charset="0"/>
                      <a:ea typeface="宋体" panose="02010600030101010101" pitchFamily="2" charset="-122"/>
                    </a:endParaRPr>
                  </a:p>
                  <a:p>
                    <a:pPr>
                      <a:lnSpc>
                        <a:spcPct val="12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𝑛𝐿</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𝛼</m:t>
                            </m:r>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𝑐</m:t>
                            </m:r>
                          </m:den>
                        </m:f>
                      </m:oMath>
                    </a14:m>
                    <a:r>
                      <a:rPr lang="zh-CN" altLang="zh-CN" sz="2800">
                        <a:effectLst/>
                        <a:latin typeface="Times New Roman" panose="02020603050405020304" pitchFamily="18" charset="0"/>
                        <a:ea typeface="楷体" panose="02010609060101010101" pitchFamily="49" charset="-122"/>
                      </a:rPr>
                      <a:t>，要使时间最长，</a:t>
                    </a:r>
                    <a:r>
                      <a:rPr lang="en-US" altLang="zh-CN" sz="2800" i="1">
                        <a:effectLst/>
                        <a:latin typeface="Times New Roman" panose="02020603050405020304" pitchFamily="18" charset="0"/>
                        <a:ea typeface="宋体" panose="02010600030101010101" pitchFamily="2" charset="-122"/>
                      </a:rPr>
                      <a:t>α</a:t>
                    </a:r>
                    <a:r>
                      <a:rPr lang="zh-CN" altLang="zh-CN" sz="2800">
                        <a:effectLst/>
                        <a:latin typeface="Times New Roman" panose="02020603050405020304" pitchFamily="18" charset="0"/>
                        <a:ea typeface="楷体" panose="02010609060101010101" pitchFamily="49" charset="-122"/>
                      </a:rPr>
                      <a:t>应最小，则</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最大，</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最大仅</a:t>
                    </a:r>
                    <a:r>
                      <a:rPr lang="zh-CN" altLang="zh-CN" sz="2800" smtClean="0">
                        <a:effectLst/>
                        <a:latin typeface="Times New Roman" panose="02020603050405020304" pitchFamily="18" charset="0"/>
                        <a:ea typeface="楷体" panose="02010609060101010101" pitchFamily="49" charset="-122"/>
                      </a:rPr>
                      <a:t>能</a:t>
                    </a:r>
                    <a:endParaRPr lang="en-US" altLang="zh-CN" sz="2800" smtClean="0">
                      <a:effectLst/>
                      <a:latin typeface="Times New Roman" panose="02020603050405020304" pitchFamily="18" charset="0"/>
                      <a:ea typeface="楷体" panose="02010609060101010101" pitchFamily="49" charset="-122"/>
                    </a:endParaRPr>
                  </a:p>
                  <a:p>
                    <a:pPr>
                      <a:lnSpc>
                        <a:spcPct val="12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rPr>
                      <a:t>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，所以</a:t>
                    </a:r>
                    <a:r>
                      <a:rPr lang="en-US" altLang="zh-CN" sz="2800" i="1">
                        <a:effectLst/>
                        <a:latin typeface="Times New Roman" panose="02020603050405020304" pitchFamily="18" charset="0"/>
                        <a:ea typeface="宋体" panose="02010600030101010101" pitchFamily="2" charset="-122"/>
                      </a:rPr>
                      <a:t>α</a:t>
                    </a:r>
                    <a:r>
                      <a:rPr lang="zh-CN" altLang="zh-CN" sz="2800">
                        <a:effectLst/>
                        <a:latin typeface="Times New Roman" panose="02020603050405020304" pitchFamily="18" charset="0"/>
                        <a:ea typeface="楷体" panose="02010609060101010101" pitchFamily="49" charset="-122"/>
                      </a:rPr>
                      <a:t>最小为</a:t>
                    </a:r>
                    <a:r>
                      <a:rPr lang="en-US" altLang="zh-CN" sz="2800" i="1">
                        <a:effectLst/>
                        <a:latin typeface="Times New Roman" panose="02020603050405020304" pitchFamily="18" charset="0"/>
                        <a:ea typeface="宋体" panose="02010600030101010101" pitchFamily="2" charset="-122"/>
                      </a:rPr>
                      <a:t>α</a:t>
                    </a:r>
                    <a:r>
                      <a:rPr lang="en-US" altLang="zh-CN" sz="2800" baseline="-25000">
                        <a:effectLst/>
                        <a:latin typeface="Times New Roman" panose="02020603050405020304" pitchFamily="18" charset="0"/>
                        <a:ea typeface="宋体" panose="02010600030101010101" pitchFamily="2" charset="-122"/>
                      </a:rPr>
                      <a:t>min</a:t>
                    </a:r>
                    <a:r>
                      <a:rPr lang="en-US" altLang="zh-CN" sz="2800">
                        <a:effectLst/>
                        <a:latin typeface="Times New Roman" panose="02020603050405020304" pitchFamily="18" charset="0"/>
                        <a:ea typeface="宋体" panose="02010600030101010101" pitchFamily="2" charset="-122"/>
                      </a:rPr>
                      <a:t>=90°-</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，则</a:t>
                    </a:r>
                    <a:r>
                      <a:rPr lang="en-US" altLang="zh-CN" sz="2800" i="1">
                        <a:effectLst/>
                        <a:latin typeface="Times New Roman" panose="02020603050405020304" pitchFamily="18" charset="0"/>
                        <a:ea typeface="宋体" panose="02010600030101010101" pitchFamily="2" charset="-122"/>
                      </a:rPr>
                      <a:t>t</a:t>
                    </a:r>
                    <a:r>
                      <a:rPr lang="en-US" altLang="zh-CN" sz="2800" baseline="-25000">
                        <a:effectLst/>
                        <a:latin typeface="Times New Roman" panose="02020603050405020304" pitchFamily="18" charset="0"/>
                        <a:ea typeface="宋体" panose="02010600030101010101" pitchFamily="2" charset="-122"/>
                      </a:rPr>
                      <a:t>max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𝐿𝑛</m:t>
                            </m:r>
                          </m:num>
                          <m:den>
                            <m:r>
                              <m:rPr>
                                <m:sty m:val="p"/>
                              </m:rPr>
                              <a:rPr lang="en-US" altLang="zh-CN" sz="2800">
                                <a:effectLst/>
                                <a:latin typeface="Cambria Math" panose="02040503050406030204" pitchFamily="18" charset="0"/>
                                <a:ea typeface="宋体" panose="02010600030101010101" pitchFamily="2" charset="-122"/>
                              </a:rPr>
                              <m:t>cos</m:t>
                            </m:r>
                            <m:r>
                              <a:rPr lang="en-US" altLang="zh-CN" sz="2800" i="1">
                                <a:effectLst/>
                                <a:latin typeface="Cambria Math" panose="02040503050406030204" pitchFamily="18" charset="0"/>
                                <a:ea typeface="宋体" panose="02010600030101010101" pitchFamily="2" charset="-122"/>
                              </a:rPr>
                              <m:t>𝐶</m:t>
                            </m:r>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𝑐</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𝑛</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i="1">
                                <a:effectLst/>
                                <a:latin typeface="Cambria Math" panose="02040503050406030204" pitchFamily="18" charset="0"/>
                                <a:ea typeface="宋体" panose="02010600030101010101" pitchFamily="2" charset="-122"/>
                              </a:rPr>
                              <m:t>𝑐</m:t>
                            </m:r>
                            <m:rad>
                              <m:radPr>
                                <m:degHide m:val="on"/>
                                <m:ctrlPr>
                                  <a:rPr lang="zh-CN" altLang="zh-CN" sz="2800" i="1">
                                    <a:effectLst/>
                                    <a:latin typeface="Cambria Math" panose="02040503050406030204" pitchFamily="18" charset="0"/>
                                    <a:ea typeface="Cambria Math" panose="02040503050406030204" pitchFamily="18" charset="0"/>
                                  </a:rPr>
                                </m:ctrlPr>
                              </m:radPr>
                              <m:deg/>
                              <m:e>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𝑛</m:t>
                                    </m:r>
                                  </m:e>
                                  <m:sup>
                                    <m:r>
                                      <a:rPr lang="en-US" altLang="zh-CN" sz="2800">
                                        <a:effectLst/>
                                        <a:latin typeface="Cambria Math" panose="02040503050406030204" pitchFamily="18" charset="0"/>
                                        <a:ea typeface="宋体" panose="02010600030101010101" pitchFamily="2" charset="-122"/>
                                      </a:rPr>
                                      <m:t>2</m:t>
                                    </m:r>
                                  </m:sup>
                                </m:sSup>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1</m:t>
                                </m:r>
                              </m:e>
                            </m:rad>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474533" y="3501802"/>
                    <a:ext cx="11309305" cy="5504007"/>
                  </a:xfrm>
                  <a:prstGeom prst="rect">
                    <a:avLst/>
                  </a:prstGeom>
                  <a:blipFill rotWithShape="0">
                    <a:blip r:embed="rId2"/>
                    <a:stretch>
                      <a:fillRect l="-1132" r="-1078" b="-221"/>
                    </a:stretch>
                  </a:blipFill>
                </p:spPr>
                <p:txBody>
                  <a:bodyPr/>
                  <a:lstStyle/>
                  <a:p>
                    <a:r>
                      <a:rPr lang="zh-CN" altLang="en-US">
                        <a:noFill/>
                      </a:rPr>
                      <a:t> </a:t>
                    </a:r>
                  </a:p>
                </p:txBody>
              </p:sp>
            </mc:Fallback>
          </mc:AlternateContent>
          <p:grpSp>
            <p:nvGrpSpPr>
              <p:cNvPr id="22" name="组合 21"/>
              <p:cNvGrpSpPr/>
              <p:nvPr/>
            </p:nvGrpSpPr>
            <p:grpSpPr>
              <a:xfrm>
                <a:off x="0" y="2932854"/>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7" name="组合 65"/>
                <p:cNvGrpSpPr>
                  <a:grpSpLocks/>
                </p:cNvGrpSpPr>
                <p:nvPr/>
              </p:nvGrpSpPr>
              <p:grpSpPr bwMode="auto">
                <a:xfrm>
                  <a:off x="1224676" y="886173"/>
                  <a:ext cx="162478" cy="162211"/>
                  <a:chOff x="3104" y="165"/>
                  <a:chExt cx="276" cy="275"/>
                </a:xfrm>
              </p:grpSpPr>
              <p:cxnSp>
                <p:nvCxnSpPr>
                  <p:cNvPr id="28" name="直接连接符 2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4" name="image19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5566" y="4741045"/>
              <a:ext cx="2304256" cy="1803265"/>
            </a:xfrm>
            <a:prstGeom prst="rect">
              <a:avLst/>
            </a:prstGeom>
            <a:noFill/>
            <a:ln>
              <a:noFill/>
            </a:ln>
          </p:spPr>
        </p:pic>
      </p:grpSp>
      <p:sp>
        <p:nvSpPr>
          <p:cNvPr id="31" name="圆角矩形 30">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5"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27613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1" name="圆角矩形 20">
            <a:hlinkClick r:id="rId15"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Tree>
    <p:extLst>
      <p:ext uri="{BB962C8B-B14F-4D97-AF65-F5344CB8AC3E}">
        <p14:creationId xmlns:p14="http://schemas.microsoft.com/office/powerpoint/2010/main" val="22730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2" name="组合 1"/>
          <p:cNvGrpSpPr/>
          <p:nvPr/>
        </p:nvGrpSpPr>
        <p:grpSpPr>
          <a:xfrm>
            <a:off x="0" y="697389"/>
            <a:ext cx="11567814" cy="4028549"/>
            <a:chOff x="0" y="189434"/>
            <a:chExt cx="11567814" cy="4028549"/>
          </a:xfrm>
        </p:grpSpPr>
        <p:grpSp>
          <p:nvGrpSpPr>
            <p:cNvPr id="18" name="组合 17"/>
            <p:cNvGrpSpPr/>
            <p:nvPr/>
          </p:nvGrpSpPr>
          <p:grpSpPr>
            <a:xfrm>
              <a:off x="0" y="189434"/>
              <a:ext cx="8615486" cy="4028549"/>
              <a:chOff x="0" y="2932854"/>
              <a:chExt cx="8615486" cy="4028549"/>
            </a:xfrm>
          </p:grpSpPr>
          <mc:AlternateContent xmlns:mc="http://schemas.openxmlformats.org/markup-compatibility/2006" xmlns:a14="http://schemas.microsoft.com/office/drawing/2010/main">
            <mc:Choice Requires="a14">
              <p:sp>
                <p:nvSpPr>
                  <p:cNvPr id="20" name="矩形 19"/>
                  <p:cNvSpPr/>
                  <p:nvPr/>
                </p:nvSpPr>
                <p:spPr>
                  <a:xfrm>
                    <a:off x="474533" y="3501802"/>
                    <a:ext cx="8140953" cy="3459601"/>
                  </a:xfrm>
                  <a:prstGeom prst="rect">
                    <a:avLst/>
                  </a:prstGeom>
                </p:spPr>
                <p:txBody>
                  <a:bodyPr wrap="square">
                    <a:spAutoFit/>
                  </a:bodyPr>
                  <a:lstStyle/>
                  <a:p>
                    <a:pPr algn="just">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若玻璃纤维对该光的折射率为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，则光从一端传播到另一端的最长时间为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e>
                            </m:rad>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，若玻璃纤维对该光的折射率为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，则光从一端传播到另一端的最长时间为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474533" y="3501802"/>
                    <a:ext cx="8140953" cy="3459601"/>
                  </a:xfrm>
                  <a:prstGeom prst="rect">
                    <a:avLst/>
                  </a:prstGeom>
                  <a:blipFill rotWithShape="0">
                    <a:blip r:embed="rId2"/>
                    <a:stretch>
                      <a:fillRect l="-1573" r="-1498"/>
                    </a:stretch>
                  </a:blipFill>
                </p:spPr>
                <p:txBody>
                  <a:bodyPr/>
                  <a:lstStyle/>
                  <a:p>
                    <a:r>
                      <a:rPr lang="zh-CN" altLang="en-US">
                        <a:noFill/>
                      </a:rPr>
                      <a:t> </a:t>
                    </a:r>
                  </a:p>
                </p:txBody>
              </p:sp>
            </mc:Fallback>
          </mc:AlternateContent>
          <p:grpSp>
            <p:nvGrpSpPr>
              <p:cNvPr id="22" name="组合 21"/>
              <p:cNvGrpSpPr/>
              <p:nvPr/>
            </p:nvGrpSpPr>
            <p:grpSpPr>
              <a:xfrm>
                <a:off x="0" y="2932854"/>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7" name="组合 65"/>
                <p:cNvGrpSpPr>
                  <a:grpSpLocks/>
                </p:cNvGrpSpPr>
                <p:nvPr/>
              </p:nvGrpSpPr>
              <p:grpSpPr bwMode="auto">
                <a:xfrm>
                  <a:off x="1224676" y="886173"/>
                  <a:ext cx="162478" cy="162211"/>
                  <a:chOff x="3104" y="165"/>
                  <a:chExt cx="276" cy="275"/>
                </a:xfrm>
              </p:grpSpPr>
              <p:cxnSp>
                <p:nvCxnSpPr>
                  <p:cNvPr id="28" name="直接连接符 2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4" name="image19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3558" y="1269554"/>
              <a:ext cx="2304256" cy="1803265"/>
            </a:xfrm>
            <a:prstGeom prst="rect">
              <a:avLst/>
            </a:prstGeom>
            <a:noFill/>
            <a:ln>
              <a:noFill/>
            </a:ln>
          </p:spPr>
        </p:pic>
      </p:grpSp>
      <p:sp>
        <p:nvSpPr>
          <p:cNvPr id="31" name="圆角矩形 30">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5"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27613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1" name="圆角矩形 20">
            <a:hlinkClick r:id="rId15"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5" name="矩形 24">
            <a:hlinkClick r:id="rId16"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5536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a:solidFill>
                  <a:prstClr val="black"/>
                </a:solidFill>
                <a:latin typeface="Times New Roman" panose="02020603050405020304" pitchFamily="18" charset="0"/>
                <a:ea typeface="微软雅黑" panose="020B0503020204020204" charset="-122"/>
                <a:cs typeface="微软雅黑" panose="020B0503020204020204" charset="-122"/>
              </a:rPr>
              <a:t>专题强化练</a:t>
            </a:r>
            <a:r>
              <a:rPr lang="zh-CN" altLang="en-US" sz="5399" b="1" dirty="0">
                <a:solidFill>
                  <a:prstClr val="black"/>
                </a:solidFill>
                <a:latin typeface="Times New Roman" panose="02020603050405020304" pitchFamily="18" charset="0"/>
                <a:ea typeface="微软雅黑" panose="020B0503020204020204" charset="-122"/>
                <a:cs typeface="微软雅黑" panose="020B0503020204020204" charset="-122"/>
              </a:rPr>
              <a:t>　</a:t>
            </a:r>
            <a:r>
              <a:rPr lang="en-US" altLang="zh-CN" sz="5399" b="1" dirty="0">
                <a:solidFill>
                  <a:prstClr val="black"/>
                </a:solidFill>
                <a:latin typeface="Times New Roman" panose="02020603050405020304" pitchFamily="18" charset="0"/>
                <a:ea typeface="微软雅黑" panose="020B0503020204020204" charset="-122"/>
                <a:cs typeface="微软雅黑" panose="020B0503020204020204" charset="-122"/>
              </a:rPr>
              <a:t>[2</a:t>
            </a:r>
            <a:r>
              <a:rPr lang="zh-CN" altLang="zh-CN" sz="5399" b="1" dirty="0">
                <a:solidFill>
                  <a:prstClr val="black"/>
                </a:solidFill>
                <a:latin typeface="Times New Roman" panose="02020603050405020304" pitchFamily="18" charset="0"/>
                <a:ea typeface="微软雅黑" panose="020B0503020204020204" charset="-122"/>
                <a:cs typeface="微软雅黑" panose="020B0503020204020204" charset="-122"/>
              </a:rPr>
              <a:t>计算题</a:t>
            </a:r>
            <a:r>
              <a:rPr lang="en-US" altLang="zh-CN" sz="5399" b="1" dirty="0">
                <a:solidFill>
                  <a:prstClr val="black"/>
                </a:solidFill>
                <a:latin typeface="Times New Roman" panose="02020603050405020304" pitchFamily="18" charset="0"/>
                <a:ea typeface="微软雅黑" panose="020B0503020204020204" charset="-122"/>
                <a:cs typeface="微软雅黑" panose="020B0503020204020204" charset="-122"/>
              </a:rPr>
              <a:t>]</a:t>
            </a:r>
            <a:endParaRPr lang="zh-CN" altLang="zh-CN" sz="5399" b="1" dirty="0">
              <a:solidFill>
                <a:prstClr val="black"/>
              </a:solidFill>
              <a:latin typeface="Times New Roman" panose="02020603050405020304" pitchFamily="18" charset="0"/>
              <a:ea typeface="微软雅黑" panose="020B0503020204020204" charset="-122"/>
              <a:cs typeface="微软雅黑" panose="020B0503020204020204" charset="-122"/>
            </a:endParaRPr>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8280095"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3438" y="2187811"/>
            <a:ext cx="4006975" cy="1299600"/>
          </a:xfrm>
          <a:prstGeom prst="rect">
            <a:avLst/>
          </a:prstGeom>
        </p:spPr>
      </p:pic>
    </p:spTree>
    <p:extLst>
      <p:ext uri="{BB962C8B-B14F-4D97-AF65-F5344CB8AC3E}">
        <p14:creationId xmlns:p14="http://schemas.microsoft.com/office/powerpoint/2010/main" val="6413579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055933566"/>
                  </p:ext>
                </p:extLst>
              </p:nvPr>
            </p:nvGraphicFramePr>
            <p:xfrm>
              <a:off x="559169" y="981522"/>
              <a:ext cx="11009439" cy="4814915"/>
            </p:xfrm>
            <a:graphic>
              <a:graphicData uri="http://schemas.openxmlformats.org/drawingml/2006/table">
                <a:tbl>
                  <a:tblPr firstRow="1" bandRow="1">
                    <a:tableStyleId>{5C22544A-7EE6-4342-B048-85BDC9FD1C3A}</a:tableStyleId>
                  </a:tblPr>
                  <a:tblGrid>
                    <a:gridCol w="1223271">
                      <a:extLst>
                        <a:ext uri="{9D8B030D-6E8A-4147-A177-3AD203B41FA5}">
                          <a16:colId xmlns="" xmlns:a16="http://schemas.microsoft.com/office/drawing/2014/main" val="20000"/>
                        </a:ext>
                      </a:extLst>
                    </a:gridCol>
                    <a:gridCol w="4600798">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5"/>
                        </a:ext>
                      </a:extLst>
                    </a:gridCol>
                    <a:gridCol w="2809106"/>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r>
                            <a:rPr lang="en-US" altLang="zh-CN" sz="2800" smtClean="0">
                              <a:solidFill>
                                <a:srgbClr val="C00000"/>
                              </a:solidFill>
                              <a:effectLst/>
                              <a:latin typeface="Times New Roman" panose="02020603050405020304" pitchFamily="18" charset="0"/>
                              <a:ea typeface="宋体" panose="02010600030101010101" pitchFamily="2" charset="-122"/>
                            </a:rPr>
                            <a:t>(1)</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4</m:t>
                                  </m:r>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3</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(2)1</a:t>
                          </a:r>
                          <a:r>
                            <a:rPr lang="en-US" altLang="zh-CN" sz="2800">
                              <a:solidFill>
                                <a:srgbClr val="C00000"/>
                              </a:solidFill>
                              <a:effectLst/>
                              <a:latin typeface="宋体" panose="02010600030101010101" pitchFamily="2" charset="-122"/>
                              <a:cs typeface="Times New Roman" panose="02020603050405020304" pitchFamily="18" charset="0"/>
                            </a:rPr>
                            <a:t>×</a:t>
                          </a:r>
                          <a:r>
                            <a:rPr lang="en-US" altLang="zh-CN" sz="2800">
                              <a:solidFill>
                                <a:srgbClr val="C00000"/>
                              </a:solidFill>
                              <a:effectLst/>
                              <a:latin typeface="Times New Roman" panose="02020603050405020304" pitchFamily="18" charset="0"/>
                              <a:ea typeface="宋体" panose="02010600030101010101" pitchFamily="2" charset="-122"/>
                            </a:rPr>
                            <a:t>10</a:t>
                          </a:r>
                          <a:r>
                            <a:rPr lang="en-US" altLang="zh-CN" sz="2800" baseline="30000">
                              <a:solidFill>
                                <a:srgbClr val="C00000"/>
                              </a:solidFill>
                              <a:effectLst/>
                              <a:latin typeface="Times New Roman" panose="02020603050405020304" pitchFamily="18" charset="0"/>
                              <a:ea typeface="宋体" panose="02010600030101010101" pitchFamily="2" charset="-122"/>
                            </a:rPr>
                            <a:t>-9</a:t>
                          </a:r>
                          <a:r>
                            <a:rPr lang="en-US" altLang="zh-CN" sz="2800">
                              <a:solidFill>
                                <a:srgbClr val="C00000"/>
                              </a:solidFill>
                              <a:effectLst/>
                              <a:latin typeface="Times New Roman" panose="02020603050405020304" pitchFamily="18" charset="0"/>
                              <a:ea typeface="宋体" panose="02010600030101010101" pitchFamily="2" charset="-122"/>
                            </a:rPr>
                            <a:t> s</a:t>
                          </a:r>
                          <a:endParaRPr lang="zh-CN" altLang="en-US" sz="2800"/>
                        </a:p>
                      </a:txBody>
                      <a:tcPr anchor="ctr">
                        <a:solidFill>
                          <a:schemeClr val="tx2">
                            <a:lumMod val="20000"/>
                            <a:lumOff val="80000"/>
                          </a:schemeClr>
                        </a:solidFill>
                      </a:tcPr>
                    </a:tc>
                    <a:tc gridSpan="2">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t>
                          </a:r>
                          <a14:m>
                            <m:oMath xmlns:m="http://schemas.openxmlformats.org/officeDocument/2006/math">
                              <m:rad>
                                <m:radPr>
                                  <m:degHide m:val="on"/>
                                  <m:ctrlPr>
                                    <a:rPr lang="zh-CN" altLang="zh-CN" sz="2800" i="1">
                                      <a:solidFill>
                                        <a:srgbClr val="C00000"/>
                                      </a:solidFill>
                                      <a:effectLst/>
                                      <a:latin typeface="Cambria Math" panose="02040503050406030204" pitchFamily="18" charset="0"/>
                                      <a:ea typeface="Cambria Math" panose="02040503050406030204" pitchFamily="18" charset="0"/>
                                    </a:rPr>
                                  </m:ctrlPr>
                                </m:radPr>
                                <m:deg/>
                                <m:e>
                                  <m:r>
                                    <a:rPr lang="en-US" altLang="zh-CN" sz="2800">
                                      <a:solidFill>
                                        <a:srgbClr val="C00000"/>
                                      </a:solidFill>
                                      <a:effectLst/>
                                      <a:latin typeface="Cambria Math" panose="02040503050406030204" pitchFamily="18" charset="0"/>
                                      <a:ea typeface="宋体" panose="02010600030101010101" pitchFamily="2" charset="-122"/>
                                    </a:rPr>
                                    <m:t>2</m:t>
                                  </m:r>
                                </m:e>
                              </m:rad>
                            </m:oMath>
                          </a14:m>
                          <a:r>
                            <a:rPr lang="zh-CN" altLang="zh-CN" sz="2800">
                              <a:solidFill>
                                <a:srgbClr val="C00000"/>
                              </a:solidFill>
                              <a:effectLst/>
                              <a:latin typeface="Times New Roman" panose="02020603050405020304" pitchFamily="18" charset="0"/>
                              <a:ea typeface="宋体" panose="02010600030101010101" pitchFamily="2" charset="-122"/>
                            </a:rPr>
                            <a:t>　</a:t>
                          </a:r>
                          <a:r>
                            <a:rPr lang="en-US" altLang="zh-CN" sz="2800">
                              <a:solidFill>
                                <a:srgbClr val="C00000"/>
                              </a:solidFill>
                              <a:effectLst/>
                              <a:latin typeface="Times New Roman" panose="02020603050405020304" pitchFamily="18" charset="0"/>
                              <a:ea typeface="宋体" panose="02010600030101010101" pitchFamily="2" charset="-122"/>
                            </a:rPr>
                            <a:t>(2)</a:t>
                          </a:r>
                          <a:r>
                            <a:rPr lang="zh-CN" altLang="zh-CN" sz="2800">
                              <a:solidFill>
                                <a:srgbClr val="C00000"/>
                              </a:solidFill>
                              <a:effectLst/>
                              <a:latin typeface="Times New Roman" panose="02020603050405020304" pitchFamily="18" charset="0"/>
                              <a:ea typeface="宋体" panose="02010600030101010101" pitchFamily="2" charset="-122"/>
                            </a:rPr>
                            <a:t>会在</a:t>
                          </a:r>
                          <a:r>
                            <a:rPr lang="en-US" altLang="zh-CN" sz="2800" i="1">
                              <a:solidFill>
                                <a:srgbClr val="C00000"/>
                              </a:solidFill>
                              <a:effectLst/>
                              <a:latin typeface="Times New Roman" panose="02020603050405020304" pitchFamily="18" charset="0"/>
                              <a:ea typeface="宋体" panose="02010600030101010101" pitchFamily="2" charset="-122"/>
                            </a:rPr>
                            <a:t>NO</a:t>
                          </a:r>
                          <a:r>
                            <a:rPr lang="zh-CN" altLang="zh-CN" sz="2800">
                              <a:solidFill>
                                <a:srgbClr val="C00000"/>
                              </a:solidFill>
                              <a:effectLst/>
                              <a:latin typeface="Times New Roman" panose="02020603050405020304" pitchFamily="18" charset="0"/>
                              <a:ea typeface="宋体" panose="02010600030101010101" pitchFamily="2" charset="-122"/>
                            </a:rPr>
                            <a:t>面发生全反射</a:t>
                          </a:r>
                          <a:endParaRPr lang="zh-CN" altLang="zh-CN" sz="1100">
                            <a:solidFill>
                              <a:srgbClr val="C00000"/>
                            </a:solidFill>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solidFill>
                                <a:srgbClr val="C00000"/>
                              </a:solidFill>
                              <a:effectLst/>
                              <a:latin typeface="Times New Roman" panose="02020603050405020304" pitchFamily="18" charset="0"/>
                              <a:ea typeface="宋体" panose="02010600030101010101" pitchFamily="2" charset="-122"/>
                            </a:rPr>
                            <a:t>(3)</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rPr>
                                    <m:t>7</m:t>
                                  </m:r>
                                  <m:rad>
                                    <m:radPr>
                                      <m:degHide m:val="on"/>
                                      <m:ctrlPr>
                                        <a:rPr lang="zh-CN" altLang="zh-CN" sz="2800" i="1">
                                          <a:solidFill>
                                            <a:srgbClr val="C00000"/>
                                          </a:solidFill>
                                          <a:effectLst/>
                                          <a:latin typeface="Cambria Math" panose="02040503050406030204" pitchFamily="18" charset="0"/>
                                          <a:ea typeface="Cambria Math" panose="02040503050406030204" pitchFamily="18" charset="0"/>
                                        </a:rPr>
                                      </m:ctrlPr>
                                    </m:radPr>
                                    <m:deg/>
                                    <m:e>
                                      <m:r>
                                        <a:rPr lang="en-US" altLang="zh-CN" sz="2800">
                                          <a:solidFill>
                                            <a:srgbClr val="C00000"/>
                                          </a:solidFill>
                                          <a:effectLst/>
                                          <a:latin typeface="Cambria Math" panose="02040503050406030204" pitchFamily="18" charset="0"/>
                                          <a:ea typeface="宋体" panose="02010600030101010101" pitchFamily="2" charset="-122"/>
                                        </a:rPr>
                                        <m:t>6</m:t>
                                      </m:r>
                                    </m:e>
                                  </m:rad>
                                  <m:r>
                                    <a:rPr lang="en-US" altLang="zh-CN" sz="2800" i="1">
                                      <a:solidFill>
                                        <a:srgbClr val="C00000"/>
                                      </a:solidFill>
                                      <a:effectLst/>
                                      <a:latin typeface="Cambria Math" panose="02040503050406030204" pitchFamily="18" charset="0"/>
                                      <a:ea typeface="宋体" panose="02010600030101010101" pitchFamily="2" charset="-122"/>
                                    </a:rPr>
                                    <m:t>𝐿</m:t>
                                  </m:r>
                                </m:num>
                                <m:den>
                                  <m:r>
                                    <a:rPr lang="en-US" altLang="zh-CN" sz="2800">
                                      <a:solidFill>
                                        <a:srgbClr val="C00000"/>
                                      </a:solidFill>
                                      <a:effectLst/>
                                      <a:latin typeface="Cambria Math" panose="02040503050406030204" pitchFamily="18" charset="0"/>
                                      <a:ea typeface="宋体" panose="02010600030101010101" pitchFamily="2" charset="-122"/>
                                    </a:rPr>
                                    <m:t>3</m:t>
                                  </m:r>
                                  <m:r>
                                    <a:rPr lang="en-US" altLang="zh-CN" sz="2800" i="1">
                                      <a:solidFill>
                                        <a:srgbClr val="C00000"/>
                                      </a:solidFill>
                                      <a:effectLst/>
                                      <a:latin typeface="Cambria Math" panose="02040503050406030204" pitchFamily="18" charset="0"/>
                                      <a:ea typeface="宋体" panose="02010600030101010101" pitchFamily="2" charset="-122"/>
                                    </a:rPr>
                                    <m:t>𝑐</m:t>
                                  </m:r>
                                </m:den>
                              </m:f>
                            </m:oMath>
                          </a14:m>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hMerge="1">
                      <a:txBody>
                        <a:bodyPr/>
                        <a:lstStyle/>
                        <a:p>
                          <a:endParaRPr lang="zh-CN" altLang="en-US"/>
                        </a:p>
                      </a:txBody>
                      <a:tcPr/>
                    </a:tc>
                    <a:extLst>
                      <a:ext uri="{0D108BD9-81ED-4DB2-BD59-A6C34878D82A}">
                        <a16:rowId xmlns="" xmlns:a16="http://schemas.microsoft.com/office/drawing/2014/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 xmlns:a16="http://schemas.microsoft.com/office/drawing/2014/main" val="10002"/>
                      </a:ext>
                    </a:extLst>
                  </a:tr>
                  <a:tr h="773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a:t>
                          </a:r>
                          <a14:m>
                            <m:oMath xmlns:m="http://schemas.openxmlformats.org/officeDocument/2006/math">
                              <m:rad>
                                <m:radPr>
                                  <m:degHide m:val="on"/>
                                  <m:ctrlPr>
                                    <a:rPr lang="zh-CN" altLang="zh-CN" sz="2800" i="1">
                                      <a:solidFill>
                                        <a:srgbClr val="C00000"/>
                                      </a:solidFill>
                                      <a:effectLst/>
                                      <a:latin typeface="Cambria Math" panose="02040503050406030204" pitchFamily="18" charset="0"/>
                                      <a:ea typeface="Cambria Math" panose="02040503050406030204" pitchFamily="18" charset="0"/>
                                    </a:rPr>
                                  </m:ctrlPr>
                                </m:radPr>
                                <m:deg/>
                                <m:e>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e>
                              </m:rad>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spc="-100" baseline="0" smtClean="0">
                              <a:solidFill>
                                <a:srgbClr val="C00000"/>
                              </a:solidFill>
                              <a:effectLst/>
                              <a:latin typeface="Times New Roman" panose="02020603050405020304" pitchFamily="18" charset="0"/>
                              <a:ea typeface="宋体" panose="02010600030101010101" pitchFamily="2" charset="-122"/>
                            </a:rPr>
                            <a:t>(</a:t>
                          </a:r>
                          <a:r>
                            <a:rPr lang="en-US" altLang="zh-CN" sz="2800" spc="-100" baseline="0">
                              <a:solidFill>
                                <a:srgbClr val="C00000"/>
                              </a:solidFill>
                              <a:effectLst/>
                              <a:latin typeface="Times New Roman" panose="02020603050405020304" pitchFamily="18" charset="0"/>
                              <a:ea typeface="宋体" panose="02010600030101010101" pitchFamily="2" charset="-122"/>
                            </a:rPr>
                            <a:t>2)(0</a:t>
                          </a:r>
                          <a:r>
                            <a:rPr lang="zh-CN" altLang="zh-CN" sz="2800" spc="-100" baseline="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spc="-100" baseline="0">
                              <a:solidFill>
                                <a:srgbClr val="C00000"/>
                              </a:solidFill>
                              <a:effectLst/>
                              <a:latin typeface="Times New Roman" panose="02020603050405020304" pitchFamily="18" charset="0"/>
                              <a:ea typeface="宋体" panose="02010600030101010101" pitchFamily="2" charset="-122"/>
                            </a:rPr>
                            <a:t>45°]</a:t>
                          </a:r>
                          <a:r>
                            <a:rPr lang="zh-CN" altLang="zh-CN" sz="2800" spc="-100" baseline="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spc="-100" baseline="0">
                              <a:solidFill>
                                <a:srgbClr val="C00000"/>
                              </a:solidFill>
                              <a:effectLst/>
                              <a:latin typeface="Times New Roman" panose="02020603050405020304" pitchFamily="18" charset="0"/>
                              <a:ea typeface="宋体" panose="02010600030101010101" pitchFamily="2" charset="-122"/>
                            </a:rPr>
                            <a:t>[135°</a:t>
                          </a:r>
                          <a:r>
                            <a:rPr lang="zh-CN" altLang="zh-CN" sz="2800" spc="-100" baseline="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spc="-100" baseline="0">
                              <a:solidFill>
                                <a:srgbClr val="C00000"/>
                              </a:solidFill>
                              <a:effectLst/>
                              <a:latin typeface="Times New Roman" panose="02020603050405020304" pitchFamily="18" charset="0"/>
                              <a:ea typeface="宋体" panose="02010600030101010101" pitchFamily="2" charset="-122"/>
                            </a:rPr>
                            <a:t>180°]</a:t>
                          </a:r>
                          <a:endParaRPr lang="zh-CN" altLang="en-US" sz="2800" spc="-100" baseline="0" dirty="0">
                            <a:solidFill>
                              <a:srgbClr val="C00000"/>
                            </a:solidFill>
                            <a:latin typeface="宋体" panose="02010600030101010101" pitchFamily="2" charset="-122"/>
                            <a:ea typeface="宋体" panose="02010600030101010101" pitchFamily="2" charset="-122"/>
                          </a:endParaRPr>
                        </a:p>
                      </a:txBody>
                      <a:tcPr anchor="ct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smtClean="0">
                              <a:solidFill>
                                <a:srgbClr val="C00000"/>
                              </a:solidFill>
                              <a:effectLst/>
                              <a:latin typeface="Times New Roman" panose="02020603050405020304" pitchFamily="18" charset="0"/>
                              <a:ea typeface="宋体" panose="02010600030101010101" pitchFamily="2" charset="-122"/>
                            </a:rPr>
                            <a:t>(1)</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ad>
                                    <m:radPr>
                                      <m:degHide m:val="on"/>
                                      <m:ctrlPr>
                                        <a:rPr lang="zh-CN" altLang="zh-CN" sz="2800" i="1">
                                          <a:solidFill>
                                            <a:srgbClr val="C00000"/>
                                          </a:solidFill>
                                          <a:effectLst/>
                                          <a:latin typeface="Cambria Math" panose="02040503050406030204" pitchFamily="18" charset="0"/>
                                          <a:ea typeface="Cambria Math" panose="02040503050406030204" pitchFamily="18" charset="0"/>
                                        </a:rPr>
                                      </m:ctrlPr>
                                    </m:radPr>
                                    <m:deg/>
                                    <m:e>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34</m:t>
                                      </m:r>
                                    </m:e>
                                  </m:rad>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3</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(2)</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34</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15</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𝑐</m:t>
                                  </m:r>
                                </m:den>
                              </m:f>
                            </m:oMath>
                          </a14:m>
                          <a:endParaRPr lang="zh-CN" altLang="en-US" sz="2800" dirty="0">
                            <a:solidFill>
                              <a:srgbClr val="C00000"/>
                            </a:solidFill>
                          </a:endParaRPr>
                        </a:p>
                      </a:txBody>
                      <a:tcPr anchor="ctr">
                        <a:solidFill>
                          <a:schemeClr val="tx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2800" smtClean="0">
                              <a:solidFill>
                                <a:srgbClr val="C00000"/>
                              </a:solidFill>
                              <a:effectLst/>
                              <a:latin typeface="Times New Roman" panose="02020603050405020304" pitchFamily="18" charset="0"/>
                              <a:ea typeface="宋体" panose="02010600030101010101" pitchFamily="2" charset="-122"/>
                            </a:rPr>
                            <a:t>(1)</a:t>
                          </a:r>
                          <a14:m>
                            <m:oMath xmlns:m="http://schemas.openxmlformats.org/officeDocument/2006/math">
                              <m:rad>
                                <m:radPr>
                                  <m:degHide m:val="on"/>
                                  <m:ctrlPr>
                                    <a:rPr lang="zh-CN" altLang="zh-CN" sz="2800" i="1">
                                      <a:solidFill>
                                        <a:srgbClr val="C00000"/>
                                      </a:solidFill>
                                      <a:effectLst/>
                                      <a:latin typeface="Cambria Math" panose="02040503050406030204" pitchFamily="18" charset="0"/>
                                      <a:ea typeface="Cambria Math" panose="02040503050406030204" pitchFamily="18" charset="0"/>
                                    </a:rPr>
                                  </m:ctrlPr>
                                </m:radPr>
                                <m:deg/>
                                <m:e>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3</m:t>
                                  </m:r>
                                </m:e>
                              </m:rad>
                            </m:oMath>
                          </a14:m>
                          <a:r>
                            <a:rPr lang="zh-CN" altLang="en-US" sz="2800" smtClean="0">
                              <a:solidFill>
                                <a:srgbClr val="C00000"/>
                              </a:solidFill>
                              <a:effectLst/>
                              <a:latin typeface="Times New Roman" panose="02020603050405020304" pitchFamily="18" charset="0"/>
                              <a:ea typeface="宋体" panose="02010600030101010101" pitchFamily="2" charset="-122"/>
                            </a:rPr>
                            <a:t>　</a:t>
                          </a:r>
                          <a:r>
                            <a:rPr lang="en-US" altLang="zh-CN" sz="2800" smtClean="0">
                              <a:solidFill>
                                <a:srgbClr val="C00000"/>
                              </a:solidFill>
                              <a:effectLst/>
                              <a:latin typeface="Times New Roman" panose="02020603050405020304" pitchFamily="18" charset="0"/>
                              <a:ea typeface="宋体" panose="02010600030101010101" pitchFamily="2" charset="-122"/>
                            </a:rPr>
                            <a:t>(</a:t>
                          </a:r>
                          <a:r>
                            <a:rPr lang="en-US" altLang="zh-CN" sz="2800">
                              <a:solidFill>
                                <a:srgbClr val="C00000"/>
                              </a:solidFill>
                              <a:effectLst/>
                              <a:latin typeface="Times New Roman" panose="02020603050405020304" pitchFamily="18" charset="0"/>
                              <a:ea typeface="宋体" panose="02010600030101010101" pitchFamily="2" charset="-122"/>
                            </a:rPr>
                            <a:t>2)</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19</m:t>
                                  </m:r>
                                  <m:rad>
                                    <m:radPr>
                                      <m:degHide m:val="on"/>
                                      <m:ctrlPr>
                                        <a:rPr lang="zh-CN" altLang="zh-CN" sz="2800" i="1">
                                          <a:solidFill>
                                            <a:srgbClr val="C00000"/>
                                          </a:solidFill>
                                          <a:effectLst/>
                                          <a:latin typeface="Cambria Math" panose="02040503050406030204" pitchFamily="18" charset="0"/>
                                          <a:ea typeface="Cambria Math" panose="02040503050406030204" pitchFamily="18" charset="0"/>
                                        </a:rPr>
                                      </m:ctrlPr>
                                    </m:radPr>
                                    <m:deg/>
                                    <m:e>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3</m:t>
                                      </m:r>
                                    </m:e>
                                  </m:rad>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5</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𝑐</m:t>
                                  </m:r>
                                </m:den>
                              </m:f>
                            </m:oMath>
                          </a14:m>
                          <a:endParaRPr lang="zh-CN" altLang="en-US" sz="2800" dirty="0">
                            <a:solidFill>
                              <a:srgbClr val="C00000"/>
                            </a:solidFill>
                          </a:endParaRPr>
                        </a:p>
                      </a:txBody>
                      <a:tcPr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055933566"/>
                  </p:ext>
                </p:extLst>
              </p:nvPr>
            </p:nvGraphicFramePr>
            <p:xfrm>
              <a:off x="559169" y="981522"/>
              <a:ext cx="11009439" cy="4729825"/>
            </p:xfrm>
            <a:graphic>
              <a:graphicData uri="http://schemas.openxmlformats.org/drawingml/2006/table">
                <a:tbl>
                  <a:tblPr firstRow="1" bandRow="1">
                    <a:tableStyleId>{5C22544A-7EE6-4342-B048-85BDC9FD1C3A}</a:tableStyleId>
                  </a:tblPr>
                  <a:tblGrid>
                    <a:gridCol w="1223271">
                      <a:extLst>
                        <a:ext uri="{9D8B030D-6E8A-4147-A177-3AD203B41FA5}">
                          <a16:colId xmlns:a16="http://schemas.microsoft.com/office/drawing/2014/main" xmlns="" xmlns:a14="http://schemas.microsoft.com/office/drawing/2010/main" val="20000"/>
                        </a:ext>
                      </a:extLst>
                    </a:gridCol>
                    <a:gridCol w="4600798">
                      <a:extLst>
                        <a:ext uri="{9D8B030D-6E8A-4147-A177-3AD203B41FA5}">
                          <a16:colId xmlns:a16="http://schemas.microsoft.com/office/drawing/2014/main" xmlns="" xmlns:a14="http://schemas.microsoft.com/office/drawing/2010/main" val="20001"/>
                        </a:ext>
                      </a:extLst>
                    </a:gridCol>
                    <a:gridCol w="2376264">
                      <a:extLst>
                        <a:ext uri="{9D8B030D-6E8A-4147-A177-3AD203B41FA5}">
                          <a16:colId xmlns:a16="http://schemas.microsoft.com/office/drawing/2014/main" xmlns="" xmlns:a14="http://schemas.microsoft.com/office/drawing/2010/main" val="20005"/>
                        </a:ext>
                      </a:extLst>
                    </a:gridCol>
                    <a:gridCol w="2809106"/>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0"/>
                      </a:ext>
                    </a:extLst>
                  </a:tr>
                  <a:tr h="1729931">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endParaRPr lang="zh-CN"/>
                        </a:p>
                      </a:txBody>
                      <a:tcPr anchor="ctr">
                        <a:blipFill rotWithShape="0">
                          <a:blip r:embed="rId2"/>
                          <a:stretch>
                            <a:fillRect l="-26755" t="-45775" r="-113245" b="-133099"/>
                          </a:stretch>
                        </a:blipFill>
                      </a:tcPr>
                    </a:tc>
                    <a:tc gridSpan="2">
                      <a:txBody>
                        <a:bodyPr/>
                        <a:lstStyle/>
                        <a:p>
                          <a:endParaRPr lang="zh-CN"/>
                        </a:p>
                      </a:txBody>
                      <a:tcPr anchor="ctr">
                        <a:blipFill rotWithShape="0">
                          <a:blip r:embed="rId2"/>
                          <a:stretch>
                            <a:fillRect l="-112456" t="-45775" r="-470" b="-133099"/>
                          </a:stretch>
                        </a:blip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a16="http://schemas.microsoft.com/office/drawing/2014/main" xmlns="" xmlns:a14="http://schemas.microsoft.com/office/drawing/2010/main" val="10002"/>
                      </a:ext>
                    </a:extLst>
                  </a:tr>
                  <a:tr h="143389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endParaRPr lang="zh-CN"/>
                        </a:p>
                      </a:txBody>
                      <a:tcPr anchor="ctr">
                        <a:blipFill rotWithShape="0">
                          <a:blip r:embed="rId2"/>
                          <a:stretch>
                            <a:fillRect l="-26755" t="-230213" r="-113245" b="-6809"/>
                          </a:stretch>
                        </a:blipFill>
                      </a:tcPr>
                    </a:tc>
                    <a:tc>
                      <a:txBody>
                        <a:bodyPr/>
                        <a:lstStyle/>
                        <a:p>
                          <a:endParaRPr lang="zh-CN"/>
                        </a:p>
                      </a:txBody>
                      <a:tcPr anchor="ctr">
                        <a:blipFill rotWithShape="0">
                          <a:blip r:embed="rId2"/>
                          <a:stretch>
                            <a:fillRect l="-245385" t="-230213" r="-119231" b="-6809"/>
                          </a:stretch>
                        </a:blipFill>
                      </a:tcPr>
                    </a:tc>
                    <a:tc>
                      <a:txBody>
                        <a:bodyPr/>
                        <a:lstStyle/>
                        <a:p>
                          <a:endParaRPr lang="zh-CN"/>
                        </a:p>
                      </a:txBody>
                      <a:tcPr anchor="ctr">
                        <a:blipFill rotWithShape="0">
                          <a:blip r:embed="rId2"/>
                          <a:stretch>
                            <a:fillRect l="-292191" t="-230213" r="-868" b="-6809"/>
                          </a:stretch>
                        </a:blipFill>
                      </a:tcPr>
                    </a:tc>
                    <a:extLst>
                      <a:ext uri="{0D108BD9-81ED-4DB2-BD59-A6C34878D82A}">
                        <a16:rowId xmlns:a16="http://schemas.microsoft.com/office/drawing/2014/main" xmlns="" xmlns:a14="http://schemas.microsoft.com/office/drawing/2010/main" val="10003"/>
                      </a:ext>
                    </a:extLst>
                  </a:tr>
                </a:tbl>
              </a:graphicData>
            </a:graphic>
          </p:graphicFrame>
        </mc:Fallback>
      </mc:AlternateContent>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prstClr val="white"/>
                </a:solidFill>
              </a:rPr>
              <a:t>对一对</a:t>
            </a:r>
          </a:p>
        </p:txBody>
      </p:sp>
      <p:sp>
        <p:nvSpPr>
          <p:cNvPr id="15" name="圆角矩形 1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36" name="圆角矩形 35">
            <a:hlinkClick r:id="rId7"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algn="ctr" defTabSz="914400">
              <a:defRPr/>
            </a:pPr>
            <a:r>
              <a:rPr kumimoji="1" lang="zh-CN" altLang="en-US" sz="1600" kern="0" dirty="0">
                <a:solidFill>
                  <a:prstClr val="white"/>
                </a:solidFill>
                <a:ea typeface="微软雅黑" panose="020B0503020204020204" charset="-122"/>
              </a:rPr>
              <a:t>答案</a:t>
            </a:r>
          </a:p>
        </p:txBody>
      </p:sp>
      <p:sp>
        <p:nvSpPr>
          <p:cNvPr id="9" name="圆角矩形 8">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Tree>
    <p:extLst>
      <p:ext uri="{BB962C8B-B14F-4D97-AF65-F5344CB8AC3E}">
        <p14:creationId xmlns:p14="http://schemas.microsoft.com/office/powerpoint/2010/main" val="2805078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4" name="矩形 13"/>
          <p:cNvSpPr/>
          <p:nvPr/>
        </p:nvSpPr>
        <p:spPr>
          <a:xfrm>
            <a:off x="341020" y="647530"/>
            <a:ext cx="11412000" cy="3272923"/>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3.</a:t>
            </a:r>
            <a:r>
              <a:rPr lang="zh-CN" altLang="zh-CN" sz="2800" b="1" kern="100">
                <a:latin typeface="+mn-ea"/>
                <a:cs typeface="Courier New" panose="02070309020205020404" pitchFamily="49" charset="0"/>
              </a:rPr>
              <a:t>求解光的折射和全反射问题的思路</a:t>
            </a: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根据题意画出正确的光路图，特别注意全反射的临界光线。</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利用几何关系确定光路中的边、角关系。</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利用折射定律等公式求解。</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注意折射现象中光路的可逆性。</a:t>
            </a:r>
            <a:endParaRPr lang="zh-CN" altLang="zh-CN" sz="110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28221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矩形 23"/>
              <p:cNvSpPr/>
              <p:nvPr/>
            </p:nvSpPr>
            <p:spPr>
              <a:xfrm>
                <a:off x="389206" y="276319"/>
                <a:ext cx="11412000" cy="4272684"/>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甘肃卷</a:t>
                </a:r>
                <a:r>
                  <a:rPr lang="en-US" altLang="zh-CN" sz="2800">
                    <a:effectLst/>
                    <a:latin typeface="Times New Roman" panose="02020603050405020304" pitchFamily="18" charset="0"/>
                    <a:ea typeface="宋体" panose="02010600030101010101" pitchFamily="2" charset="-122"/>
                  </a:rPr>
                  <a:t>·13</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已知一圆台容器，高</a:t>
                </a:r>
                <a:r>
                  <a:rPr lang="en-US" altLang="zh-CN" sz="2800" i="1">
                    <a:effectLst/>
                    <a:latin typeface="Times New Roman" panose="02020603050405020304" pitchFamily="18" charset="0"/>
                    <a:ea typeface="宋体" panose="02010600030101010101" pitchFamily="2" charset="-122"/>
                  </a:rPr>
                  <a:t>H</a:t>
                </a:r>
                <a:r>
                  <a:rPr lang="en-US" altLang="zh-CN" sz="2800">
                    <a:effectLst/>
                    <a:latin typeface="Times New Roman" panose="02020603050405020304" pitchFamily="18" charset="0"/>
                    <a:ea typeface="宋体" panose="02010600030101010101" pitchFamily="2" charset="-122"/>
                  </a:rPr>
                  <a:t>=15 cm</a:t>
                </a:r>
                <a:r>
                  <a:rPr lang="zh-CN" altLang="zh-CN" sz="2800">
                    <a:effectLst/>
                    <a:latin typeface="Times New Roman" panose="02020603050405020304" pitchFamily="18" charset="0"/>
                    <a:ea typeface="宋体" panose="02010600030101010101" pitchFamily="2" charset="-122"/>
                  </a:rPr>
                  <a:t>，上口径</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=13 cm</a:t>
                </a:r>
                <a:r>
                  <a:rPr lang="zh-CN" altLang="zh-CN" sz="2800">
                    <a:effectLst/>
                    <a:latin typeface="Times New Roman" panose="02020603050405020304" pitchFamily="18" charset="0"/>
                    <a:ea typeface="宋体" panose="02010600030101010101" pitchFamily="2" charset="-122"/>
                  </a:rPr>
                  <a:t>，容器底部中心有一质点，未装入水时，人眼从容器边缘无法观测到该质点，装入某种液体后，恰好可以看到，此时液面高度</a:t>
                </a:r>
                <a:r>
                  <a:rPr lang="en-US" altLang="zh-CN" sz="2800" i="1">
                    <a:effectLst/>
                    <a:latin typeface="Times New Roman" panose="02020603050405020304" pitchFamily="18" charset="0"/>
                    <a:ea typeface="宋体" panose="02010600030101010101" pitchFamily="2" charset="-122"/>
                  </a:rPr>
                  <a:t>h</a:t>
                </a:r>
                <a:r>
                  <a:rPr lang="en-US" altLang="zh-CN" sz="2800">
                    <a:effectLst/>
                    <a:latin typeface="Times New Roman" panose="02020603050405020304" pitchFamily="18" charset="0"/>
                    <a:ea typeface="宋体" panose="02010600030101010101" pitchFamily="2" charset="-122"/>
                  </a:rPr>
                  <a:t>=12 cm</a:t>
                </a:r>
                <a:r>
                  <a:rPr lang="zh-CN" altLang="zh-CN" sz="2800">
                    <a:effectLst/>
                    <a:latin typeface="Times New Roman" panose="02020603050405020304" pitchFamily="18" charset="0"/>
                    <a:ea typeface="宋体" panose="02010600030101010101" pitchFamily="2" charset="-122"/>
                  </a:rPr>
                  <a:t>，人眼观测角度</a:t>
                </a:r>
                <a:r>
                  <a:rPr lang="en-US" altLang="zh-CN" sz="2800" i="1">
                    <a:effectLst/>
                    <a:latin typeface="Times New Roman" panose="02020603050405020304" pitchFamily="18" charset="0"/>
                    <a:ea typeface="宋体" panose="02010600030101010101" pitchFamily="2" charset="-122"/>
                  </a:rPr>
                  <a:t>α</a:t>
                </a:r>
                <a:r>
                  <a:rPr lang="zh-CN" altLang="zh-CN" sz="2800">
                    <a:effectLst/>
                    <a:latin typeface="Times New Roman" panose="02020603050405020304" pitchFamily="18" charset="0"/>
                    <a:ea typeface="宋体" panose="02010600030101010101" pitchFamily="2" charset="-122"/>
                  </a:rPr>
                  <a:t>满足</a:t>
                </a:r>
                <a:r>
                  <a:rPr lang="en-US" altLang="zh-CN" sz="2800">
                    <a:effectLst/>
                    <a:latin typeface="Times New Roman" panose="02020603050405020304" pitchFamily="18" charset="0"/>
                    <a:ea typeface="宋体" panose="02010600030101010101" pitchFamily="2" charset="-122"/>
                  </a:rPr>
                  <a:t>sin </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num>
                      <m:den>
                        <m:r>
                          <a:rPr lang="en-US" altLang="zh-CN" sz="2800">
                            <a:effectLst/>
                            <a:latin typeface="Cambria Math" panose="02040503050406030204" pitchFamily="18" charset="0"/>
                            <a:ea typeface="宋体" panose="02010600030101010101" pitchFamily="2" charset="-122"/>
                          </a:rPr>
                          <m:t>5</m:t>
                        </m:r>
                      </m:den>
                    </m:f>
                  </m:oMath>
                </a14:m>
                <a:r>
                  <a:rPr lang="zh-CN" altLang="zh-CN" sz="2800">
                    <a:effectLst/>
                    <a:latin typeface="Times New Roman" panose="02020603050405020304" pitchFamily="18" charset="0"/>
                    <a:ea typeface="宋体" panose="02010600030101010101" pitchFamily="2" charset="-122"/>
                  </a:rPr>
                  <a:t>，人眼到容器边缘的距离为</a:t>
                </a:r>
                <a:r>
                  <a:rPr lang="en-US" altLang="zh-CN" sz="2800">
                    <a:effectLst/>
                    <a:latin typeface="Times New Roman" panose="02020603050405020304" pitchFamily="18" charset="0"/>
                    <a:ea typeface="宋体" panose="02010600030101010101" pitchFamily="2" charset="-122"/>
                  </a:rPr>
                  <a:t>5 cm</a:t>
                </a:r>
                <a:r>
                  <a:rPr lang="zh-CN" altLang="zh-CN" sz="2800">
                    <a:effectLst/>
                    <a:latin typeface="Times New Roman" panose="02020603050405020304" pitchFamily="18" charset="0"/>
                    <a:ea typeface="宋体" panose="02010600030101010101" pitchFamily="2" charset="-122"/>
                  </a:rPr>
                  <a:t>。光在真空中的传播速度</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=3</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8</a:t>
                </a:r>
                <a:r>
                  <a:rPr lang="en-US" altLang="zh-CN" sz="2800">
                    <a:effectLst/>
                    <a:latin typeface="Times New Roman" panose="02020603050405020304" pitchFamily="18" charset="0"/>
                    <a:ea typeface="宋体" panose="02010600030101010101" pitchFamily="2" charset="-122"/>
                  </a:rPr>
                  <a:t> m/s</a:t>
                </a:r>
                <a:r>
                  <a:rPr lang="zh-CN" altLang="zh-CN" sz="2800">
                    <a:effectLst/>
                    <a:latin typeface="Times New Roman" panose="02020603050405020304" pitchFamily="18" charset="0"/>
                    <a:ea typeface="宋体" panose="02010600030101010101" pitchFamily="2" charset="-122"/>
                  </a:rPr>
                  <a:t>，求：</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该液体的折射率；</a:t>
                </a:r>
                <a:endParaRPr lang="zh-CN" altLang="zh-CN" sz="1050">
                  <a:effectLst/>
                  <a:latin typeface="Times New Roman" panose="02020603050405020304" pitchFamily="18" charset="0"/>
                  <a:ea typeface="宋体" panose="02010600030101010101" pitchFamily="2" charset="-122"/>
                </a:endParaRPr>
              </a:p>
            </p:txBody>
          </p:sp>
        </mc:Choice>
        <mc:Fallback xmlns="">
          <p:sp>
            <p:nvSpPr>
              <p:cNvPr id="24" name="矩形 23"/>
              <p:cNvSpPr>
                <a:spLocks noRot="1" noChangeAspect="1" noMove="1" noResize="1" noEditPoints="1" noAdjustHandles="1" noChangeArrowheads="1" noChangeShapeType="1" noTextEdit="1"/>
              </p:cNvSpPr>
              <p:nvPr/>
            </p:nvSpPr>
            <p:spPr>
              <a:xfrm>
                <a:off x="389206" y="276319"/>
                <a:ext cx="11412000" cy="4272684"/>
              </a:xfrm>
              <a:prstGeom prst="rect">
                <a:avLst/>
              </a:prstGeom>
              <a:blipFill rotWithShape="0">
                <a:blip r:embed="rId2"/>
                <a:stretch>
                  <a:fillRect l="-855" r="-2671" b="-999"/>
                </a:stretch>
              </a:blipFill>
            </p:spPr>
            <p:txBody>
              <a:bodyPr/>
              <a:lstStyle/>
              <a:p>
                <a:r>
                  <a:rPr lang="zh-CN" altLang="en-US">
                    <a:noFill/>
                  </a:rPr>
                  <a:t> </a:t>
                </a:r>
              </a:p>
            </p:txBody>
          </p:sp>
        </mc:Fallback>
      </mc:AlternateContent>
      <p:sp>
        <p:nvSpPr>
          <p:cNvPr id="48" name="圆角矩形 47">
            <a:hlinkClick r:id="rId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
        <p:nvSpPr>
          <p:cNvPr id="10" name="圆角矩形 9">
            <a:hlinkClick r:id="rId4"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11" name="圆角矩形 10">
            <a:hlinkClick r:id="rId5"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6"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5" name="image199.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3213770"/>
            <a:ext cx="2639259" cy="1584176"/>
          </a:xfrm>
          <a:prstGeom prst="rect">
            <a:avLst/>
          </a:prstGeom>
          <a:noFill/>
          <a:ln>
            <a:noFill/>
          </a:ln>
        </p:spPr>
      </p:pic>
      <mc:AlternateContent xmlns:mc="http://schemas.openxmlformats.org/markup-compatibility/2006" xmlns:a14="http://schemas.microsoft.com/office/drawing/2010/main">
        <mc:Choice Requires="a14">
          <p:sp>
            <p:nvSpPr>
              <p:cNvPr id="16" name="矩形 15"/>
              <p:cNvSpPr/>
              <p:nvPr/>
            </p:nvSpPr>
            <p:spPr>
              <a:xfrm>
                <a:off x="389206" y="4552466"/>
                <a:ext cx="11412000" cy="1037568"/>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smtClean="0">
                            <a:solidFill>
                              <a:srgbClr val="0070C0"/>
                            </a:solidFill>
                            <a:effectLst/>
                            <a:latin typeface="Cambria Math" panose="02040503050406030204" pitchFamily="18" charset="0"/>
                            <a:ea typeface="Cambria Math" panose="02040503050406030204" pitchFamily="18" charset="0"/>
                          </a:rPr>
                        </m:ctrlPr>
                      </m:fPr>
                      <m:num>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4</m:t>
                        </m:r>
                      </m:num>
                      <m:den>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m:t>
                        </m:r>
                      </m:den>
                    </m:f>
                  </m:oMath>
                </a14:m>
                <a:endParaRPr lang="zh-CN" altLang="zh-CN" sz="1050">
                  <a:solidFill>
                    <a:srgbClr val="0070C0"/>
                  </a:solidFill>
                  <a:effectLst/>
                  <a:latin typeface="Times New Roman" panose="02020603050405020304" pitchFamily="18" charset="0"/>
                  <a:ea typeface="宋体" panose="0201060003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389206" y="4552466"/>
                <a:ext cx="11412000" cy="1037568"/>
              </a:xfrm>
              <a:prstGeom prst="rect">
                <a:avLst/>
              </a:prstGeom>
              <a:blipFill rotWithShape="0">
                <a:blip r:embed="rId10"/>
                <a:stretch>
                  <a:fillRect l="-8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402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 name="圆角矩形 19">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21" name="圆角矩形 2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6" name="圆角矩形 25">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39" name="圆角矩形 3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 name="组合 1"/>
          <p:cNvGrpSpPr/>
          <p:nvPr/>
        </p:nvGrpSpPr>
        <p:grpSpPr>
          <a:xfrm>
            <a:off x="0" y="467941"/>
            <a:ext cx="11801206" cy="5376130"/>
            <a:chOff x="0" y="467941"/>
            <a:chExt cx="11801206" cy="5376130"/>
          </a:xfrm>
        </p:grpSpPr>
        <p:grpSp>
          <p:nvGrpSpPr>
            <p:cNvPr id="23" name="组合 22"/>
            <p:cNvGrpSpPr/>
            <p:nvPr/>
          </p:nvGrpSpPr>
          <p:grpSpPr>
            <a:xfrm>
              <a:off x="0" y="467941"/>
              <a:ext cx="11801206" cy="5376130"/>
              <a:chOff x="0" y="916630"/>
              <a:chExt cx="11801206" cy="5376130"/>
            </a:xfrm>
          </p:grpSpPr>
          <mc:AlternateContent xmlns:mc="http://schemas.openxmlformats.org/markup-compatibility/2006" xmlns:a14="http://schemas.microsoft.com/office/drawing/2010/main">
            <mc:Choice Requires="a14">
              <p:sp>
                <p:nvSpPr>
                  <p:cNvPr id="25" name="矩形 24"/>
                  <p:cNvSpPr/>
                  <p:nvPr/>
                </p:nvSpPr>
                <p:spPr>
                  <a:xfrm>
                    <a:off x="389206" y="1404755"/>
                    <a:ext cx="11412000" cy="4888005"/>
                  </a:xfrm>
                  <a:prstGeom prst="rect">
                    <a:avLst/>
                  </a:prstGeom>
                </p:spPr>
                <p:txBody>
                  <a:bodyPr wrap="square">
                    <a:spAutoFit/>
                  </a:bodyPr>
                  <a:lstStyle/>
                  <a:p>
                    <a:pPr>
                      <a:lnSpc>
                        <a:spcPct val="150000"/>
                      </a:lnSpc>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根据题意，画出光路图，如图所</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示</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由几何关系可得</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num>
                          <m:den>
                            <m:r>
                              <a:rPr lang="en-US" altLang="zh-CN" sz="2800">
                                <a:effectLst/>
                                <a:latin typeface="Cambria Math" panose="02040503050406030204" pitchFamily="18" charset="0"/>
                                <a:ea typeface="宋体" panose="02010600030101010101" pitchFamily="2" charset="-122"/>
                              </a:rPr>
                              <m:t>5</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i="1">
                        <a:effectLst/>
                        <a:latin typeface="Times New Roman" panose="02020603050405020304" pitchFamily="18" charset="0"/>
                        <a:ea typeface="宋体" panose="02010600030101010101" pitchFamily="2" charset="-122"/>
                      </a:rPr>
                      <a:t>O'B</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a:t>
                    </a:r>
                    <a:r>
                      <a:rPr lang="en-US" altLang="zh-CN" sz="28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则有</a:t>
                    </a:r>
                    <a:r>
                      <a:rPr lang="en-US" altLang="zh-CN" sz="2800" i="1">
                        <a:effectLst/>
                        <a:latin typeface="Times New Roman" panose="02020603050405020304" pitchFamily="18" charset="0"/>
                        <a:ea typeface="宋体" panose="02010600030101010101" pitchFamily="2" charset="-122"/>
                      </a:rPr>
                      <a:t>O'A</a:t>
                    </a:r>
                    <a:r>
                      <a:rPr lang="en-US" altLang="zh-CN" sz="2800">
                        <a:effectLst/>
                        <a:latin typeface="Times New Roman" panose="02020603050405020304" pitchFamily="18" charset="0"/>
                        <a:ea typeface="宋体" panose="02010600030101010101" pitchFamily="2" charset="-122"/>
                      </a:rPr>
                      <a:t>=4</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AB</a:t>
                    </a:r>
                    <a:r>
                      <a:rPr lang="en-US" altLang="zh-CN" sz="2800">
                        <a:effectLst/>
                        <a:latin typeface="Times New Roman" panose="02020603050405020304" pitchFamily="18" charset="0"/>
                        <a:ea typeface="宋体" panose="02010600030101010101" pitchFamily="2" charset="-122"/>
                      </a:rPr>
                      <a:t>=5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OC</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O'A</a:t>
                    </a:r>
                    <a:r>
                      <a:rPr lang="en-US" altLang="zh-CN" sz="2800">
                        <a:effectLst/>
                        <a:latin typeface="Times New Roman" panose="02020603050405020304" pitchFamily="18" charset="0"/>
                        <a:ea typeface="宋体" panose="02010600030101010101" pitchFamily="2" charset="-122"/>
                      </a:rPr>
                      <a:t>=9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OB</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h</m:t>
                                </m:r>
                              </m:e>
                              <m:sup>
                                <m:r>
                                  <a:rPr lang="en-US" altLang="zh-CN" sz="2800">
                                    <a:effectLst/>
                                    <a:latin typeface="Cambria Math" panose="02040503050406030204" pitchFamily="18" charset="0"/>
                                    <a:ea typeface="宋体" panose="02010600030101010101" pitchFamily="2" charset="-122"/>
                                  </a:rPr>
                                  <m:t>2</m:t>
                                </m:r>
                              </m:sup>
                            </m:sSup>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𝑂</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𝐶</m:t>
                                </m:r>
                              </m:e>
                              <m:sup>
                                <m:r>
                                  <a:rPr lang="en-US" altLang="zh-CN" sz="2800">
                                    <a:effectLst/>
                                    <a:latin typeface="Cambria Math" panose="02040503050406030204" pitchFamily="18" charset="0"/>
                                    <a:ea typeface="宋体" panose="02010600030101010101" pitchFamily="2" charset="-122"/>
                                  </a:rPr>
                                  <m:t>2</m:t>
                                </m:r>
                              </m:sup>
                            </m:sSup>
                          </m:e>
                        </m:rad>
                      </m:oMath>
                    </a14:m>
                    <a:r>
                      <a:rPr lang="en-US" altLang="zh-CN" sz="2800">
                        <a:effectLst/>
                        <a:latin typeface="Times New Roman" panose="02020603050405020304" pitchFamily="18" charset="0"/>
                        <a:ea typeface="宋体" panose="02010600030101010101" pitchFamily="2" charset="-122"/>
                      </a:rPr>
                      <a:t>=15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𝑂𝐶</m:t>
                            </m:r>
                          </m:num>
                          <m:den>
                            <m:r>
                              <a:rPr lang="en-US" altLang="zh-CN" sz="2800" i="1">
                                <a:effectLst/>
                                <a:latin typeface="Cambria Math" panose="02040503050406030204" pitchFamily="18" charset="0"/>
                                <a:ea typeface="宋体" panose="02010600030101010101" pitchFamily="2" charset="-122"/>
                              </a:rPr>
                              <m:t>𝑂𝐵</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num>
                          <m:den>
                            <m:r>
                              <a:rPr lang="en-US" altLang="zh-CN" sz="2800">
                                <a:effectLst/>
                                <a:latin typeface="Cambria Math" panose="02040503050406030204" pitchFamily="18" charset="0"/>
                                <a:ea typeface="宋体" panose="02010600030101010101" pitchFamily="2" charset="-122"/>
                              </a:rPr>
                              <m:t>5</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由折射定律可得该液体的折射率为</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𝑖</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𝑟</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num>
                          <m:den>
                            <m:r>
                              <a:rPr lang="en-US" altLang="zh-CN" sz="2800">
                                <a:effectLst/>
                                <a:latin typeface="Cambria Math" panose="02040503050406030204" pitchFamily="18" charset="0"/>
                                <a:ea typeface="宋体" panose="02010600030101010101" pitchFamily="2" charset="-122"/>
                              </a:rPr>
                              <m:t>3</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25" name="矩形 24"/>
                  <p:cNvSpPr>
                    <a:spLocks noRot="1" noChangeAspect="1" noMove="1" noResize="1" noEditPoints="1" noAdjustHandles="1" noChangeArrowheads="1" noChangeShapeType="1" noTextEdit="1"/>
                  </p:cNvSpPr>
                  <p:nvPr/>
                </p:nvSpPr>
                <p:spPr>
                  <a:xfrm>
                    <a:off x="389206" y="1404755"/>
                    <a:ext cx="11412000" cy="4888005"/>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28" name="组合 27"/>
              <p:cNvGrpSpPr/>
              <p:nvPr/>
            </p:nvGrpSpPr>
            <p:grpSpPr>
              <a:xfrm>
                <a:off x="0" y="916630"/>
                <a:ext cx="1439863" cy="424932"/>
                <a:chOff x="51643" y="755060"/>
                <a:chExt cx="1439863" cy="424932"/>
              </a:xfrm>
            </p:grpSpPr>
            <p:sp>
              <p:nvSpPr>
                <p:cNvPr id="29" name="矩形 2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3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1" name="组合 65"/>
                <p:cNvGrpSpPr>
                  <a:grpSpLocks/>
                </p:cNvGrpSpPr>
                <p:nvPr/>
              </p:nvGrpSpPr>
              <p:grpSpPr bwMode="auto">
                <a:xfrm>
                  <a:off x="1224676" y="886173"/>
                  <a:ext cx="162478" cy="162211"/>
                  <a:chOff x="3104" y="165"/>
                  <a:chExt cx="276" cy="275"/>
                </a:xfrm>
              </p:grpSpPr>
              <p:cxnSp>
                <p:nvCxnSpPr>
                  <p:cNvPr id="32" name="直接连接符 3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40" name="image200.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454" y="990396"/>
              <a:ext cx="2767457" cy="1944216"/>
            </a:xfrm>
            <a:prstGeom prst="rect">
              <a:avLst/>
            </a:prstGeom>
            <a:noFill/>
            <a:ln>
              <a:noFill/>
            </a:ln>
          </p:spPr>
        </p:pic>
      </p:grpSp>
      <p:sp>
        <p:nvSpPr>
          <p:cNvPr id="19" name="圆角矩形 18">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59371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89206" y="1356439"/>
            <a:ext cx="11412000" cy="687600"/>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光从底部质点反射至人眼全过程的时间。</a:t>
            </a:r>
            <a:endParaRPr lang="zh-CN" altLang="zh-CN" sz="1050">
              <a:effectLst/>
              <a:latin typeface="Times New Roman" panose="02020603050405020304" pitchFamily="18" charset="0"/>
              <a:ea typeface="宋体" panose="02010600030101010101" pitchFamily="2" charset="-122"/>
            </a:endParaRPr>
          </a:p>
        </p:txBody>
      </p:sp>
      <p:sp>
        <p:nvSpPr>
          <p:cNvPr id="10" name="圆角矩形 9">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11" name="圆角矩形 1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mc:AlternateContent xmlns:mc="http://schemas.openxmlformats.org/markup-compatibility/2006" xmlns:a14="http://schemas.microsoft.com/office/drawing/2010/main">
        <mc:Choice Requires="a14">
          <p:sp>
            <p:nvSpPr>
              <p:cNvPr id="16" name="矩形 15"/>
              <p:cNvSpPr/>
              <p:nvPr/>
            </p:nvSpPr>
            <p:spPr>
              <a:xfrm>
                <a:off x="389206" y="2114600"/>
                <a:ext cx="11412000" cy="769417"/>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r>
                      <m:rPr>
                        <m:nor/>
                      </m:rPr>
                      <a:rPr lang="en-US" altLang="zh-CN" sz="2800" smtClean="0">
                        <a:solidFill>
                          <a:srgbClr val="0070C0"/>
                        </a:solidFill>
                        <a:latin typeface="Times New Roman" panose="02020603050405020304" pitchFamily="18" charset="0"/>
                        <a:ea typeface="宋体" panose="02010600030101010101" pitchFamily="2" charset="-122"/>
                      </a:rPr>
                      <m:t>1</m:t>
                    </m:r>
                    <m:r>
                      <m:rPr>
                        <m:nor/>
                      </m:rPr>
                      <a:rPr lang="en-US" altLang="zh-CN" sz="2800" smtClean="0">
                        <a:solidFill>
                          <a:srgbClr val="0070C0"/>
                        </a:solidFill>
                        <a:latin typeface="宋体" panose="02010600030101010101" pitchFamily="2" charset="-122"/>
                        <a:cs typeface="Times New Roman" panose="02020603050405020304" pitchFamily="18" charset="0"/>
                      </a:rPr>
                      <m:t>×</m:t>
                    </m:r>
                    <m:r>
                      <m:rPr>
                        <m:nor/>
                      </m:rPr>
                      <a:rPr lang="en-US" altLang="zh-CN" sz="2800" smtClean="0">
                        <a:solidFill>
                          <a:srgbClr val="0070C0"/>
                        </a:solidFill>
                        <a:latin typeface="Times New Roman" panose="02020603050405020304" pitchFamily="18" charset="0"/>
                        <a:ea typeface="宋体" panose="02010600030101010101" pitchFamily="2" charset="-122"/>
                      </a:rPr>
                      <m:t>10</m:t>
                    </m:r>
                    <m:r>
                      <m:rPr>
                        <m:nor/>
                      </m:rPr>
                      <a:rPr lang="en-US" altLang="zh-CN" sz="2800" baseline="30000" smtClean="0">
                        <a:solidFill>
                          <a:srgbClr val="0070C0"/>
                        </a:solidFill>
                        <a:latin typeface="Times New Roman" panose="02020603050405020304" pitchFamily="18" charset="0"/>
                        <a:ea typeface="宋体" panose="02010600030101010101" pitchFamily="2" charset="-122"/>
                      </a:rPr>
                      <m:t>−9</m:t>
                    </m:r>
                    <m:r>
                      <m:rPr>
                        <m:nor/>
                      </m:rPr>
                      <a:rPr lang="en-US" altLang="zh-CN" sz="2800" smtClean="0">
                        <a:solidFill>
                          <a:srgbClr val="0070C0"/>
                        </a:solidFill>
                        <a:latin typeface="Times New Roman" panose="02020603050405020304" pitchFamily="18" charset="0"/>
                        <a:ea typeface="宋体" panose="02010600030101010101" pitchFamily="2" charset="-122"/>
                      </a:rPr>
                      <m:t> </m:t>
                    </m:r>
                    <m:r>
                      <m:rPr>
                        <m:nor/>
                      </m:rPr>
                      <a:rPr lang="en-US" altLang="zh-CN" sz="2800" smtClean="0">
                        <a:solidFill>
                          <a:srgbClr val="0070C0"/>
                        </a:solidFill>
                        <a:latin typeface="Times New Roman" panose="02020603050405020304" pitchFamily="18" charset="0"/>
                        <a:ea typeface="宋体" panose="02010600030101010101" pitchFamily="2" charset="-122"/>
                      </a:rPr>
                      <m:t>s</m:t>
                    </m:r>
                  </m:oMath>
                </a14:m>
                <a:endParaRPr lang="zh-CN" altLang="zh-CN" sz="1050">
                  <a:solidFill>
                    <a:srgbClr val="0070C0"/>
                  </a:solidFill>
                  <a:effectLst/>
                  <a:latin typeface="Times New Roman" panose="02020603050405020304" pitchFamily="18" charset="0"/>
                  <a:ea typeface="宋体" panose="0201060003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389206" y="2114600"/>
                <a:ext cx="11412000" cy="769417"/>
              </a:xfrm>
              <a:prstGeom prst="rect">
                <a:avLst/>
              </a:prstGeom>
              <a:blipFill rotWithShape="0">
                <a:blip r:embed="rId8"/>
                <a:stretch>
                  <a:fillRect l="-855" b="-9524"/>
                </a:stretch>
              </a:blipFill>
            </p:spPr>
            <p:txBody>
              <a:bodyPr/>
              <a:lstStyle/>
              <a:p>
                <a:r>
                  <a:rPr lang="zh-CN" altLang="en-US">
                    <a:noFill/>
                  </a:rPr>
                  <a:t> </a:t>
                </a:r>
              </a:p>
            </p:txBody>
          </p:sp>
        </mc:Fallback>
      </mc:AlternateContent>
      <p:pic>
        <p:nvPicPr>
          <p:cNvPr id="18" name="image199.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1485578"/>
            <a:ext cx="2639259" cy="1584176"/>
          </a:xfrm>
          <a:prstGeom prst="rect">
            <a:avLst/>
          </a:prstGeom>
          <a:noFill/>
          <a:ln>
            <a:noFill/>
          </a:ln>
        </p:spPr>
      </p:pic>
      <p:sp>
        <p:nvSpPr>
          <p:cNvPr id="15" name="圆角矩形 14">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941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21" name="圆角矩形 2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just" defTabSz="914400">
              <a:defRPr/>
            </a:pPr>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6" name="圆角矩形 25">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39" name="圆角矩形 3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 name="组合 1"/>
          <p:cNvGrpSpPr/>
          <p:nvPr/>
        </p:nvGrpSpPr>
        <p:grpSpPr>
          <a:xfrm>
            <a:off x="0" y="727187"/>
            <a:ext cx="11801206" cy="5006863"/>
            <a:chOff x="0" y="467941"/>
            <a:chExt cx="11801206" cy="5006863"/>
          </a:xfrm>
        </p:grpSpPr>
        <p:grpSp>
          <p:nvGrpSpPr>
            <p:cNvPr id="23" name="组合 22"/>
            <p:cNvGrpSpPr/>
            <p:nvPr/>
          </p:nvGrpSpPr>
          <p:grpSpPr>
            <a:xfrm>
              <a:off x="0" y="467941"/>
              <a:ext cx="11801206" cy="5006863"/>
              <a:chOff x="0" y="916630"/>
              <a:chExt cx="11801206" cy="5006863"/>
            </a:xfrm>
          </p:grpSpPr>
          <mc:AlternateContent xmlns:mc="http://schemas.openxmlformats.org/markup-compatibility/2006" xmlns:a14="http://schemas.microsoft.com/office/drawing/2010/main">
            <mc:Choice Requires="a14">
              <p:sp>
                <p:nvSpPr>
                  <p:cNvPr id="25" name="矩形 24"/>
                  <p:cNvSpPr/>
                  <p:nvPr/>
                </p:nvSpPr>
                <p:spPr>
                  <a:xfrm>
                    <a:off x="389206" y="1404755"/>
                    <a:ext cx="11412000" cy="451873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根据题意，由题图可知，光在空气中传播的</a:t>
                    </a:r>
                    <a:r>
                      <a:rPr lang="zh-CN" altLang="zh-CN" sz="2800" smtClean="0">
                        <a:latin typeface="Times New Roman" panose="02020603050405020304" pitchFamily="18" charset="0"/>
                        <a:ea typeface="楷体" panose="02010609060101010101" pitchFamily="49" charset="-122"/>
                      </a:rPr>
                      <a:t>距离</a:t>
                    </a:r>
                    <a:endParaRPr lang="en-US" altLang="zh-CN" sz="2800" smtClean="0">
                      <a:latin typeface="Times New Roman" panose="02020603050405020304" pitchFamily="18" charset="0"/>
                      <a:ea typeface="楷体" panose="02010609060101010101" pitchFamily="49" charset="-122"/>
                    </a:endParaRPr>
                  </a:p>
                  <a:p>
                    <a:pPr>
                      <a:lnSpc>
                        <a:spcPct val="150000"/>
                      </a:lnSpc>
                      <a:spcAft>
                        <a:spcPts val="0"/>
                      </a:spcAft>
                      <a:tabLst>
                        <a:tab pos="2790825" algn="l"/>
                        <a:tab pos="4231005" algn="l"/>
                      </a:tabLst>
                    </a:pPr>
                    <a:r>
                      <a:rPr lang="zh-CN" altLang="zh-CN" sz="2800" smtClean="0">
                        <a:latin typeface="Times New Roman" panose="02020603050405020304" pitchFamily="18" charset="0"/>
                        <a:ea typeface="楷体" panose="02010609060101010101" pitchFamily="49" charset="-122"/>
                      </a:rPr>
                      <a:t>为</a:t>
                    </a:r>
                    <a:r>
                      <a:rPr lang="en-US" altLang="zh-CN" sz="2800" i="1">
                        <a:effectLst/>
                        <a:latin typeface="Times New Roman" panose="02020603050405020304" pitchFamily="18" charset="0"/>
                        <a:ea typeface="宋体" panose="02010600030101010101" pitchFamily="2" charset="-122"/>
                      </a:rPr>
                      <a:t>s</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=10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光在液体中的传播距离为</a:t>
                    </a:r>
                    <a:r>
                      <a:rPr lang="en-US" altLang="zh-CN" sz="2800" i="1">
                        <a:effectLst/>
                        <a:latin typeface="Times New Roman" panose="02020603050405020304" pitchFamily="18" charset="0"/>
                        <a:ea typeface="宋体" panose="02010600030101010101" pitchFamily="2" charset="-122"/>
                      </a:rPr>
                      <a:t>s</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OB</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光在液体中的传播速度为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𝑐</m:t>
                            </m:r>
                          </m:num>
                          <m:den>
                            <m:r>
                              <a:rPr lang="en-US" altLang="zh-CN" sz="2800" i="1">
                                <a:effectLst/>
                                <a:latin typeface="Cambria Math" panose="02040503050406030204" pitchFamily="18" charset="0"/>
                                <a:ea typeface="宋体" panose="02010600030101010101" pitchFamily="2" charset="-122"/>
                              </a:rPr>
                              <m:t>𝑛</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𝑐</m:t>
                            </m:r>
                          </m:num>
                          <m:den>
                            <m:r>
                              <a:rPr lang="en-US" altLang="zh-CN" sz="2800">
                                <a:effectLst/>
                                <a:latin typeface="Cambria Math" panose="02040503050406030204" pitchFamily="18" charset="0"/>
                                <a:ea typeface="宋体" panose="02010600030101010101" pitchFamily="2" charset="-122"/>
                              </a:rPr>
                              <m:t>4</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则光从底部质点反射至人眼全过程的时间</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𝑠</m:t>
                                </m:r>
                              </m:e>
                              <m:sub>
                                <m:r>
                                  <a:rPr lang="en-US" altLang="zh-CN" sz="2800">
                                    <a:effectLst/>
                                    <a:latin typeface="Cambria Math" panose="02040503050406030204" pitchFamily="18" charset="0"/>
                                    <a:ea typeface="宋体" panose="02010600030101010101" pitchFamily="2" charset="-122"/>
                                  </a:rPr>
                                  <m:t>1</m:t>
                                </m:r>
                              </m:sub>
                            </m:sSub>
                          </m:num>
                          <m:den>
                            <m:r>
                              <a:rPr lang="en-US" altLang="zh-CN" sz="2800" i="1">
                                <a:effectLst/>
                                <a:latin typeface="Cambria Math" panose="02040503050406030204" pitchFamily="18" charset="0"/>
                                <a:ea typeface="宋体" panose="02010600030101010101" pitchFamily="2" charset="-122"/>
                              </a:rPr>
                              <m:t>𝑐</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𝑠</m:t>
                                </m:r>
                              </m:e>
                              <m:sub>
                                <m:r>
                                  <a:rPr lang="en-US" altLang="zh-CN" sz="2800">
                                    <a:effectLst/>
                                    <a:latin typeface="Cambria Math" panose="02040503050406030204" pitchFamily="18" charset="0"/>
                                    <a:ea typeface="宋体" panose="02010600030101010101" pitchFamily="2" charset="-122"/>
                                  </a:rPr>
                                  <m:t>2</m:t>
                                </m:r>
                              </m:sub>
                            </m:sSub>
                          </m:num>
                          <m:den>
                            <m:r>
                              <a:rPr lang="en-US" altLang="zh-CN" sz="2800" i="1">
                                <a:effectLst/>
                                <a:latin typeface="Cambria Math" panose="02040503050406030204" pitchFamily="18" charset="0"/>
                                <a:ea typeface="宋体" panose="02010600030101010101" pitchFamily="2" charset="-122"/>
                              </a:rPr>
                              <m:t>𝑣</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0.1</m:t>
                            </m:r>
                          </m:num>
                          <m:den>
                            <m:r>
                              <a:rPr lang="en-US" altLang="zh-CN" sz="2800">
                                <a:effectLst/>
                                <a:latin typeface="Cambria Math" panose="02040503050406030204" pitchFamily="18" charset="0"/>
                                <a:ea typeface="宋体" panose="02010600030101010101" pitchFamily="2" charset="-122"/>
                              </a:rPr>
                              <m:t>3×</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10</m:t>
                                </m:r>
                              </m:e>
                              <m:sup>
                                <m:r>
                                  <a:rPr lang="en-US" altLang="zh-CN" sz="2800">
                                    <a:effectLst/>
                                    <a:latin typeface="Cambria Math" panose="02040503050406030204" pitchFamily="18" charset="0"/>
                                    <a:ea typeface="宋体" panose="02010600030101010101" pitchFamily="2" charset="-122"/>
                                  </a:rPr>
                                  <m:t>8</m:t>
                                </m:r>
                              </m:sup>
                            </m:sSup>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0.15</m:t>
                            </m:r>
                          </m:num>
                          <m:den>
                            <m:r>
                              <a:rPr lang="en-US" altLang="zh-CN" sz="2800">
                                <a:effectLst/>
                                <a:latin typeface="Cambria Math" panose="02040503050406030204" pitchFamily="18" charset="0"/>
                                <a:ea typeface="宋体" panose="02010600030101010101" pitchFamily="2" charset="-122"/>
                              </a:rPr>
                              <m:t>2.25×</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10</m:t>
                                </m:r>
                              </m:e>
                              <m:sup>
                                <m:r>
                                  <a:rPr lang="en-US" altLang="zh-CN" sz="2800">
                                    <a:effectLst/>
                                    <a:latin typeface="Cambria Math" panose="02040503050406030204" pitchFamily="18" charset="0"/>
                                    <a:ea typeface="宋体" panose="02010600030101010101" pitchFamily="2" charset="-122"/>
                                  </a:rPr>
                                  <m:t>8</m:t>
                                </m:r>
                              </m:sup>
                            </m:sSup>
                          </m:den>
                        </m:f>
                      </m:oMath>
                    </a14:m>
                    <a:r>
                      <a:rPr lang="en-US" altLang="zh-CN" sz="2800">
                        <a:effectLst/>
                        <a:latin typeface="Times New Roman" panose="02020603050405020304" pitchFamily="18" charset="0"/>
                        <a:ea typeface="楷体" panose="02010609060101010101" pitchFamily="49" charset="-122"/>
                      </a:rPr>
                      <a:t> </a:t>
                    </a:r>
                    <a:r>
                      <a:rPr lang="en-US" altLang="zh-CN" sz="2800" smtClean="0">
                        <a:effectLst/>
                        <a:latin typeface="Times New Roman" panose="02020603050405020304" pitchFamily="18" charset="0"/>
                        <a:ea typeface="宋体" panose="02010600030101010101" pitchFamily="2" charset="-122"/>
                      </a:rPr>
                      <a:t>s=1</a:t>
                    </a:r>
                    <a:r>
                      <a:rPr lang="en-US" altLang="zh-CN" sz="2800" smtClean="0">
                        <a:effectLst/>
                        <a:latin typeface="宋体" panose="02010600030101010101" pitchFamily="2" charset="-122"/>
                        <a:ea typeface="宋体" panose="02010600030101010101" pitchFamily="2" charset="-122"/>
                      </a:rPr>
                      <a:t>×</a:t>
                    </a:r>
                  </a:p>
                  <a:p>
                    <a:pPr>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10</a:t>
                    </a:r>
                    <a:r>
                      <a:rPr lang="en-US" altLang="zh-CN" sz="2800" baseline="30000" smtClean="0">
                        <a:effectLst/>
                        <a:latin typeface="Times New Roman" panose="02020603050405020304" pitchFamily="18" charset="0"/>
                        <a:ea typeface="宋体" panose="02010600030101010101" pitchFamily="2" charset="-122"/>
                      </a:rPr>
                      <a:t>-9</a:t>
                    </a:r>
                    <a:r>
                      <a:rPr lang="en-US" altLang="zh-CN" sz="2800" smtClean="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5" name="矩形 24"/>
                  <p:cNvSpPr>
                    <a:spLocks noRot="1" noChangeAspect="1" noMove="1" noResize="1" noEditPoints="1" noAdjustHandles="1" noChangeArrowheads="1" noChangeShapeType="1" noTextEdit="1"/>
                  </p:cNvSpPr>
                  <p:nvPr/>
                </p:nvSpPr>
                <p:spPr>
                  <a:xfrm>
                    <a:off x="389206" y="1404755"/>
                    <a:ext cx="11412000" cy="4518738"/>
                  </a:xfrm>
                  <a:prstGeom prst="rect">
                    <a:avLst/>
                  </a:prstGeom>
                  <a:blipFill rotWithShape="0">
                    <a:blip r:embed="rId8"/>
                    <a:stretch>
                      <a:fillRect l="-1122" b="-1078"/>
                    </a:stretch>
                  </a:blipFill>
                </p:spPr>
                <p:txBody>
                  <a:bodyPr/>
                  <a:lstStyle/>
                  <a:p>
                    <a:r>
                      <a:rPr lang="zh-CN" altLang="en-US">
                        <a:noFill/>
                      </a:rPr>
                      <a:t> </a:t>
                    </a:r>
                  </a:p>
                </p:txBody>
              </p:sp>
            </mc:Fallback>
          </mc:AlternateContent>
          <p:grpSp>
            <p:nvGrpSpPr>
              <p:cNvPr id="28" name="组合 27"/>
              <p:cNvGrpSpPr/>
              <p:nvPr/>
            </p:nvGrpSpPr>
            <p:grpSpPr>
              <a:xfrm>
                <a:off x="0" y="916630"/>
                <a:ext cx="1439863" cy="424932"/>
                <a:chOff x="51643" y="755060"/>
                <a:chExt cx="1439863" cy="424932"/>
              </a:xfrm>
            </p:grpSpPr>
            <p:sp>
              <p:nvSpPr>
                <p:cNvPr id="29" name="矩形 2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3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1" name="组合 65"/>
                <p:cNvGrpSpPr>
                  <a:grpSpLocks/>
                </p:cNvGrpSpPr>
                <p:nvPr/>
              </p:nvGrpSpPr>
              <p:grpSpPr bwMode="auto">
                <a:xfrm>
                  <a:off x="1224676" y="886173"/>
                  <a:ext cx="162478" cy="162211"/>
                  <a:chOff x="3104" y="165"/>
                  <a:chExt cx="276" cy="275"/>
                </a:xfrm>
              </p:grpSpPr>
              <p:cxnSp>
                <p:nvCxnSpPr>
                  <p:cNvPr id="32" name="直接连接符 3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40" name="image200.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1271219"/>
              <a:ext cx="2767457" cy="1944216"/>
            </a:xfrm>
            <a:prstGeom prst="rect">
              <a:avLst/>
            </a:prstGeom>
            <a:noFill/>
            <a:ln>
              <a:noFill/>
            </a:ln>
          </p:spPr>
        </p:pic>
      </p:grpSp>
      <p:sp>
        <p:nvSpPr>
          <p:cNvPr id="19" name="圆角矩形 18">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1534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117426"/>
                <a:ext cx="11412000" cy="5032444"/>
              </a:xfrm>
              <a:prstGeom prst="rect">
                <a:avLst/>
              </a:prstGeom>
            </p:spPr>
            <p:txBody>
              <a:bodyPr wrap="square" lIns="121898" tIns="60948" rIns="121898" bIns="60948">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贵州贵阳市二模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水晶灯下方的吊坠可以提高灯体的稳定性，其多面棱角的形状使光线在内部多次反射，减少眩光。如图是一种钻石型吊坠的剖面图，</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=90°</a:t>
                </a:r>
                <a:r>
                  <a:rPr lang="zh-CN"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O</a:t>
                </a:r>
                <a:r>
                  <a:rPr lang="en-US" altLang="zh-CN" sz="2800">
                    <a:effectLst/>
                    <a:latin typeface="Times New Roman" panose="02020603050405020304" pitchFamily="18" charset="0"/>
                    <a:ea typeface="宋体" panose="02010600030101010101" pitchFamily="2" charset="-122"/>
                  </a:rPr>
                  <a:t>=120°</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NO</a:t>
                </a:r>
                <a:r>
                  <a:rPr lang="zh-CN" altLang="zh-CN" sz="2800">
                    <a:effectLst/>
                    <a:latin typeface="Times New Roman" panose="02020603050405020304" pitchFamily="18" charset="0"/>
                    <a:ea typeface="宋体" panose="02010600030101010101" pitchFamily="2" charset="-122"/>
                  </a:rPr>
                  <a:t>边和</a:t>
                </a:r>
                <a:r>
                  <a:rPr lang="en-US" altLang="zh-CN" sz="2800" i="1">
                    <a:effectLst/>
                    <a:latin typeface="Times New Roman" panose="02020603050405020304" pitchFamily="18" charset="0"/>
                    <a:ea typeface="宋体" panose="02010600030101010101" pitchFamily="2" charset="-122"/>
                  </a:rPr>
                  <a:t>PO</a:t>
                </a:r>
                <a:r>
                  <a:rPr lang="zh-CN" altLang="zh-CN" sz="2800">
                    <a:effectLst/>
                    <a:latin typeface="Times New Roman" panose="02020603050405020304" pitchFamily="18" charset="0"/>
                    <a:ea typeface="宋体" panose="02010600030101010101" pitchFamily="2" charset="-122"/>
                  </a:rPr>
                  <a:t>边的长均为</a:t>
                </a:r>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rPr>
                  <a:t>，在该剖面所在平面内有一束单色光从</a:t>
                </a:r>
                <a:r>
                  <a:rPr lang="en-US" altLang="zh-CN" sz="2800" i="1">
                    <a:effectLst/>
                    <a:latin typeface="Times New Roman" panose="02020603050405020304" pitchFamily="18" charset="0"/>
                    <a:ea typeface="宋体" panose="02010600030101010101" pitchFamily="2" charset="-122"/>
                  </a:rPr>
                  <a:t>MN</a:t>
                </a:r>
                <a:r>
                  <a:rPr lang="zh-CN" altLang="zh-CN" sz="2800">
                    <a:effectLst/>
                    <a:latin typeface="Times New Roman" panose="02020603050405020304" pitchFamily="18" charset="0"/>
                    <a:ea typeface="宋体" panose="02010600030101010101" pitchFamily="2" charset="-122"/>
                  </a:rPr>
                  <a:t>边上的</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点射入吊坠，经折射后恰好射到</a:t>
                </a:r>
                <a:r>
                  <a:rPr lang="en-US" altLang="zh-CN" sz="2800" i="1">
                    <a:effectLst/>
                    <a:latin typeface="Times New Roman" panose="02020603050405020304" pitchFamily="18" charset="0"/>
                    <a:ea typeface="宋体" panose="02010600030101010101" pitchFamily="2" charset="-122"/>
                  </a:rPr>
                  <a:t>NO</a:t>
                </a:r>
                <a:r>
                  <a:rPr lang="zh-CN" altLang="zh-CN" sz="2800">
                    <a:effectLst/>
                    <a:latin typeface="Times New Roman" panose="02020603050405020304" pitchFamily="18" charset="0"/>
                    <a:ea typeface="宋体" panose="02010600030101010101" pitchFamily="2" charset="-122"/>
                  </a:rPr>
                  <a:t>中点，已知</a:t>
                </a:r>
                <a:r>
                  <a:rPr lang="en-US" altLang="zh-CN" sz="2800" i="1">
                    <a:effectLst/>
                    <a:latin typeface="Times New Roman" panose="02020603050405020304" pitchFamily="18" charset="0"/>
                    <a:ea typeface="宋体" panose="02010600030101010101" pitchFamily="2" charset="-122"/>
                  </a:rPr>
                  <a:t>AN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3</m:t>
                        </m:r>
                      </m:den>
                    </m:f>
                  </m:oMath>
                </a14:m>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rPr>
                  <a:t>，入射角</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=45°</a:t>
                </a:r>
                <a:r>
                  <a:rPr lang="zh-CN" altLang="zh-CN" sz="2800" smtClean="0">
                    <a:effectLst/>
                    <a:latin typeface="Times New Roman" panose="02020603050405020304" pitchFamily="18" charset="0"/>
                    <a:ea typeface="宋体" panose="02010600030101010101" pitchFamily="2" charset="-122"/>
                  </a:rPr>
                  <a:t>，</a:t>
                </a:r>
                <a:endParaRPr lang="en-US" altLang="zh-CN" sz="2800" smtClean="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zh-CN" altLang="zh-CN" sz="2800" smtClean="0">
                    <a:effectLst/>
                    <a:latin typeface="Times New Roman" panose="02020603050405020304" pitchFamily="18" charset="0"/>
                    <a:ea typeface="宋体" panose="02010600030101010101" pitchFamily="2" charset="-122"/>
                  </a:rPr>
                  <a:t>光</a:t>
                </a:r>
                <a:r>
                  <a:rPr lang="zh-CN" altLang="zh-CN" sz="2800">
                    <a:effectLst/>
                    <a:latin typeface="Times New Roman" panose="02020603050405020304" pitchFamily="18" charset="0"/>
                    <a:ea typeface="宋体" panose="02010600030101010101" pitchFamily="2" charset="-122"/>
                  </a:rPr>
                  <a:t>在真空中传播速度为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。求</a:t>
                </a:r>
                <a:r>
                  <a:rPr lang="zh-CN" altLang="zh-CN" sz="2800" smtClean="0">
                    <a:effectLst/>
                    <a:latin typeface="Times New Roman" panose="02020603050405020304" pitchFamily="18" charset="0"/>
                    <a:ea typeface="宋体" panose="02010600030101010101" pitchFamily="2" charset="-122"/>
                  </a:rPr>
                  <a:t>：</a:t>
                </a:r>
                <a:endParaRPr lang="en-US" altLang="zh-CN" sz="2800" smtClean="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吊坠对该单色光的折射率；</a:t>
                </a:r>
                <a:endParaRPr lang="zh-CN" altLang="zh-CN" sz="28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117426"/>
                <a:ext cx="11412000" cy="5032444"/>
              </a:xfrm>
              <a:prstGeom prst="rect">
                <a:avLst/>
              </a:prstGeom>
              <a:blipFill rotWithShape="0">
                <a:blip r:embed="rId2"/>
                <a:stretch>
                  <a:fillRect l="-855" r="-3953" b="-6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389206" y="5117754"/>
                <a:ext cx="11412000" cy="739474"/>
              </a:xfrm>
              <a:prstGeom prst="rect">
                <a:avLst/>
              </a:prstGeom>
            </p:spPr>
            <p:txBody>
              <a:bodyPr wrap="square" lIns="121898" tIns="60948" rIns="121898" bIns="60948">
                <a:spAutoFit/>
              </a:bodyPr>
              <a:lstStyle/>
              <a:p>
                <a:pPr algn="just">
                  <a:lnSpc>
                    <a:spcPct val="150000"/>
                  </a:lnSpc>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rad>
                      <m:radPr>
                        <m:degHide m:val="on"/>
                        <m:ctrlPr>
                          <a:rPr lang="zh-CN" altLang="zh-CN" sz="2800" i="1" smtClean="0">
                            <a:solidFill>
                              <a:srgbClr val="0070C0"/>
                            </a:solidFill>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2</m:t>
                        </m:r>
                      </m:e>
                    </m:rad>
                  </m:oMath>
                </a14:m>
                <a:endParaRPr lang="zh-CN" altLang="zh-CN" sz="2800">
                  <a:solidFill>
                    <a:srgbClr val="0070C0"/>
                  </a:solidFill>
                  <a:latin typeface="Times New Roman" panose="02020603050405020304" pitchFamily="18"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389206" y="5117754"/>
                <a:ext cx="11412000" cy="739474"/>
              </a:xfrm>
              <a:prstGeom prst="rect">
                <a:avLst/>
              </a:prstGeom>
              <a:blipFill rotWithShape="0">
                <a:blip r:embed="rId4"/>
                <a:stretch>
                  <a:fillRect l="-855" b="-19835"/>
                </a:stretch>
              </a:blipFill>
            </p:spPr>
            <p:txBody>
              <a:bodyPr/>
              <a:lstStyle/>
              <a:p>
                <a:r>
                  <a:rPr lang="zh-CN" altLang="en-US">
                    <a:noFill/>
                  </a:rPr>
                  <a:t> </a:t>
                </a:r>
              </a:p>
            </p:txBody>
          </p:sp>
        </mc:Fallback>
      </mc:AlternateContent>
      <p:sp>
        <p:nvSpPr>
          <p:cNvPr id="12" name="圆角矩形 11">
            <a:hlinkClick r:id="rId5"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6"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7"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8"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9"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201.jpeg"/>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3518" y="2853730"/>
            <a:ext cx="2677683" cy="2934811"/>
          </a:xfrm>
          <a:prstGeom prst="rect">
            <a:avLst/>
          </a:prstGeom>
          <a:noFill/>
          <a:ln>
            <a:noFill/>
          </a:ln>
        </p:spPr>
      </p:pic>
      <p:sp>
        <p:nvSpPr>
          <p:cNvPr id="19" name="圆角矩形 18">
            <a:hlinkClick r:id="rId11"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3293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6" name="组合 35"/>
          <p:cNvGrpSpPr/>
          <p:nvPr/>
        </p:nvGrpSpPr>
        <p:grpSpPr>
          <a:xfrm>
            <a:off x="0" y="916630"/>
            <a:ext cx="11801206" cy="3195312"/>
            <a:chOff x="0" y="916630"/>
            <a:chExt cx="11801206" cy="3195312"/>
          </a:xfrm>
        </p:grpSpPr>
        <mc:AlternateContent xmlns:mc="http://schemas.openxmlformats.org/markup-compatibility/2006" xmlns:a14="http://schemas.microsoft.com/office/drawing/2010/main">
          <mc:Choice Requires="a14">
            <p:sp>
              <p:nvSpPr>
                <p:cNvPr id="39" name="矩形 38"/>
                <p:cNvSpPr/>
                <p:nvPr/>
              </p:nvSpPr>
              <p:spPr>
                <a:xfrm>
                  <a:off x="389206" y="1401713"/>
                  <a:ext cx="11412000" cy="2710229"/>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设该单色光进入吊坠的折射角为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，则</a:t>
                  </a:r>
                  <a:r>
                    <a:rPr lang="en-US" altLang="zh-CN" sz="2800">
                      <a:effectLst/>
                      <a:latin typeface="Times New Roman" panose="02020603050405020304" pitchFamily="18" charset="0"/>
                      <a:ea typeface="宋体" panose="02010600030101010101" pitchFamily="2" charset="-122"/>
                    </a:rPr>
                    <a:t>tan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𝐴𝑁</m:t>
                          </m:r>
                        </m:num>
                        <m:den>
                          <m:r>
                            <a:rPr lang="en-US" altLang="zh-CN" sz="2800" i="1">
                              <a:effectLst/>
                              <a:latin typeface="Cambria Math" panose="02040503050406030204" pitchFamily="18" charset="0"/>
                              <a:ea typeface="宋体" panose="02010600030101010101" pitchFamily="2" charset="-122"/>
                            </a:rPr>
                            <m:t>𝐿</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3</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=30°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则吊坠对该单色光的折射率</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𝑖</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𝑟</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39" name="矩形 38"/>
                <p:cNvSpPr>
                  <a:spLocks noRot="1" noChangeAspect="1" noMove="1" noResize="1" noEditPoints="1" noAdjustHandles="1" noChangeArrowheads="1" noChangeShapeType="1" noTextEdit="1"/>
                </p:cNvSpPr>
                <p:nvPr/>
              </p:nvSpPr>
              <p:spPr>
                <a:xfrm>
                  <a:off x="389206" y="1401713"/>
                  <a:ext cx="11412000" cy="2710229"/>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40" name="组合 39"/>
            <p:cNvGrpSpPr/>
            <p:nvPr/>
          </p:nvGrpSpPr>
          <p:grpSpPr>
            <a:xfrm>
              <a:off x="0" y="916630"/>
              <a:ext cx="1439863" cy="424932"/>
              <a:chOff x="51643" y="755060"/>
              <a:chExt cx="1439863" cy="424932"/>
            </a:xfrm>
          </p:grpSpPr>
          <p:sp>
            <p:nvSpPr>
              <p:cNvPr id="41" name="矩形 4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3" name="组合 65"/>
              <p:cNvGrpSpPr>
                <a:grpSpLocks/>
              </p:cNvGrpSpPr>
              <p:nvPr/>
            </p:nvGrpSpPr>
            <p:grpSpPr bwMode="auto">
              <a:xfrm>
                <a:off x="1224676" y="886173"/>
                <a:ext cx="162478" cy="162211"/>
                <a:chOff x="3104" y="165"/>
                <a:chExt cx="276" cy="275"/>
              </a:xfrm>
            </p:grpSpPr>
            <p:cxnSp>
              <p:nvCxnSpPr>
                <p:cNvPr id="44" name="直接连接符 4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3" name="直接连接符 5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4"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8" name="圆角矩形 17">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2621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797978"/>
            <a:ext cx="11412000" cy="687600"/>
          </a:xfrm>
          <a:prstGeom prst="rect">
            <a:avLst/>
          </a:prstGeom>
        </p:spPr>
        <p:txBody>
          <a:bodyPr wrap="square" lIns="121898" tIns="60948" rIns="121898" bIns="60948">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通过计算，判断该束光在</a:t>
            </a:r>
            <a:r>
              <a:rPr lang="en-US" altLang="zh-CN" sz="2800" i="1">
                <a:latin typeface="Times New Roman" panose="02020603050405020304" pitchFamily="18" charset="0"/>
                <a:ea typeface="宋体" panose="02010600030101010101" pitchFamily="2" charset="-122"/>
              </a:rPr>
              <a:t>NO</a:t>
            </a:r>
            <a:r>
              <a:rPr lang="zh-CN" altLang="zh-CN" sz="2800">
                <a:latin typeface="Times New Roman" panose="02020603050405020304" pitchFamily="18" charset="0"/>
                <a:ea typeface="宋体" panose="02010600030101010101" pitchFamily="2" charset="-122"/>
                <a:cs typeface="Times New Roman" panose="02020603050405020304" pitchFamily="18" charset="0"/>
              </a:rPr>
              <a:t>面是否会发生全反射；</a:t>
            </a:r>
            <a:endParaRPr lang="zh-CN" altLang="zh-CN" sz="2800">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1" name="矩形 10"/>
              <p:cNvSpPr/>
              <p:nvPr/>
            </p:nvSpPr>
            <p:spPr>
              <a:xfrm>
                <a:off x="389206" y="1629594"/>
                <a:ext cx="11412000" cy="769417"/>
              </a:xfrm>
              <a:prstGeom prst="rect">
                <a:avLst/>
              </a:prstGeom>
            </p:spPr>
            <p:txBody>
              <a:bodyPr wrap="square" lIns="121898" tIns="60948" rIns="121898" bIns="60948">
                <a:spAutoFit/>
              </a:bodyPr>
              <a:lstStyle/>
              <a:p>
                <a:pPr algn="just">
                  <a:lnSpc>
                    <a:spcPct val="150000"/>
                  </a:lnSpc>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r>
                      <m:rPr>
                        <m:nor/>
                      </m:rPr>
                      <a:rPr lang="zh-CN" altLang="en-US" sz="280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m:t>会在</m:t>
                    </m:r>
                    <m:r>
                      <m:rPr>
                        <m:nor/>
                      </m:rPr>
                      <a:rPr lang="en-US" altLang="zh-CN" sz="2800" i="1" smtClean="0">
                        <a:solidFill>
                          <a:srgbClr val="0070C0"/>
                        </a:solidFill>
                        <a:latin typeface="Times New Roman" panose="02020603050405020304" pitchFamily="18" charset="0"/>
                        <a:ea typeface="宋体" panose="02010600030101010101" pitchFamily="2" charset="-122"/>
                      </a:rPr>
                      <m:t>NO</m:t>
                    </m:r>
                    <m:r>
                      <m:rPr>
                        <m:nor/>
                      </m:rPr>
                      <a:rPr lang="zh-CN" altLang="en-US" sz="280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m:t>面发生全反射</m:t>
                    </m:r>
                  </m:oMath>
                </a14:m>
                <a:endParaRPr lang="zh-CN" altLang="zh-CN" sz="2800">
                  <a:solidFill>
                    <a:srgbClr val="0070C0"/>
                  </a:solidFill>
                  <a:latin typeface="Times New Roman" panose="02020603050405020304" pitchFamily="18"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389206" y="1629594"/>
                <a:ext cx="11412000" cy="769417"/>
              </a:xfrm>
              <a:prstGeom prst="rect">
                <a:avLst/>
              </a:prstGeom>
              <a:blipFill rotWithShape="0">
                <a:blip r:embed="rId3"/>
                <a:stretch>
                  <a:fillRect l="-855" b="-9449"/>
                </a:stretch>
              </a:blipFill>
            </p:spPr>
            <p:txBody>
              <a:bodyPr/>
              <a:lstStyle/>
              <a:p>
                <a:r>
                  <a:rPr lang="zh-CN" altLang="en-US">
                    <a:noFill/>
                  </a:rPr>
                  <a:t> </a:t>
                </a:r>
              </a:p>
            </p:txBody>
          </p:sp>
        </mc:Fallback>
      </mc:AlternateContent>
      <p:sp>
        <p:nvSpPr>
          <p:cNvPr id="12" name="圆角矩形 11">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5"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6"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201.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3523" y="405458"/>
            <a:ext cx="2677683" cy="2934811"/>
          </a:xfrm>
          <a:prstGeom prst="rect">
            <a:avLst/>
          </a:prstGeom>
          <a:noFill/>
          <a:ln>
            <a:noFill/>
          </a:ln>
        </p:spPr>
      </p:pic>
      <p:grpSp>
        <p:nvGrpSpPr>
          <p:cNvPr id="19" name="组合 18"/>
          <p:cNvGrpSpPr/>
          <p:nvPr/>
        </p:nvGrpSpPr>
        <p:grpSpPr>
          <a:xfrm>
            <a:off x="0" y="2936095"/>
            <a:ext cx="11801206" cy="2653939"/>
            <a:chOff x="0" y="916630"/>
            <a:chExt cx="11801206" cy="2653939"/>
          </a:xfrm>
        </p:grpSpPr>
        <mc:AlternateContent xmlns:mc="http://schemas.openxmlformats.org/markup-compatibility/2006" xmlns:a14="http://schemas.microsoft.com/office/drawing/2010/main">
          <mc:Choice Requires="a14">
            <p:sp>
              <p:nvSpPr>
                <p:cNvPr id="20" name="矩形 19"/>
                <p:cNvSpPr/>
                <p:nvPr/>
              </p:nvSpPr>
              <p:spPr>
                <a:xfrm>
                  <a:off x="389206" y="1269554"/>
                  <a:ext cx="11412000" cy="2301015"/>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设该单色光在吊坠中的临界角为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，则</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𝑛</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=45°</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而单色光射到</a:t>
                  </a:r>
                  <a:r>
                    <a:rPr lang="en-US" altLang="zh-CN" sz="2800" i="1">
                      <a:effectLst/>
                      <a:latin typeface="Times New Roman" panose="02020603050405020304" pitchFamily="18" charset="0"/>
                      <a:ea typeface="宋体" panose="02010600030101010101" pitchFamily="2" charset="-122"/>
                    </a:rPr>
                    <a:t>NO</a:t>
                  </a:r>
                  <a:r>
                    <a:rPr lang="zh-CN" altLang="zh-CN" sz="2800">
                      <a:effectLst/>
                      <a:latin typeface="Times New Roman" panose="02020603050405020304" pitchFamily="18" charset="0"/>
                      <a:ea typeface="楷体" panose="02010609060101010101" pitchFamily="49" charset="-122"/>
                    </a:rPr>
                    <a:t>面的入射角为</a:t>
                  </a:r>
                  <a:r>
                    <a:rPr lang="en-US" altLang="zh-CN" sz="2800">
                      <a:effectLst/>
                      <a:latin typeface="Times New Roman" panose="02020603050405020304" pitchFamily="18" charset="0"/>
                      <a:ea typeface="宋体" panose="02010600030101010101" pitchFamily="2" charset="-122"/>
                    </a:rPr>
                    <a:t>60°</a:t>
                  </a:r>
                  <a:r>
                    <a:rPr lang="zh-CN" altLang="zh-CN" sz="2800">
                      <a:effectLst/>
                      <a:latin typeface="Times New Roman" panose="02020603050405020304" pitchFamily="18" charset="0"/>
                      <a:ea typeface="楷体" panose="02010609060101010101" pitchFamily="49" charset="-122"/>
                    </a:rPr>
                    <a:t>，所以该束光会在</a:t>
                  </a:r>
                  <a:r>
                    <a:rPr lang="en-US" altLang="zh-CN" sz="2800" i="1">
                      <a:effectLst/>
                      <a:latin typeface="Times New Roman" panose="02020603050405020304" pitchFamily="18" charset="0"/>
                      <a:ea typeface="宋体" panose="02010600030101010101" pitchFamily="2" charset="-122"/>
                    </a:rPr>
                    <a:t>NO</a:t>
                  </a:r>
                  <a:r>
                    <a:rPr lang="zh-CN" altLang="zh-CN" sz="2800">
                      <a:effectLst/>
                      <a:latin typeface="Times New Roman" panose="02020603050405020304" pitchFamily="18" charset="0"/>
                      <a:ea typeface="楷体" panose="02010609060101010101" pitchFamily="49" charset="-122"/>
                    </a:rPr>
                    <a:t>面发生全反射。</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389206" y="1269554"/>
                  <a:ext cx="11412000" cy="2301015"/>
                </a:xfrm>
                <a:prstGeom prst="rect">
                  <a:avLst/>
                </a:prstGeom>
                <a:blipFill rotWithShape="0">
                  <a:blip r:embed="rId10"/>
                  <a:stretch>
                    <a:fillRect l="-1122" r="-1656" b="-3448"/>
                  </a:stretch>
                </a:blipFill>
              </p:spPr>
              <p:txBody>
                <a:bodyPr/>
                <a:lstStyle/>
                <a:p>
                  <a:r>
                    <a:rPr lang="zh-CN" altLang="en-US">
                      <a:noFill/>
                    </a:rPr>
                    <a:t> </a:t>
                  </a:r>
                </a:p>
              </p:txBody>
            </p:sp>
          </mc:Fallback>
        </mc:AlternateContent>
        <p:grpSp>
          <p:nvGrpSpPr>
            <p:cNvPr id="22" name="组合 21"/>
            <p:cNvGrpSpPr/>
            <p:nvPr/>
          </p:nvGrpSpPr>
          <p:grpSpPr>
            <a:xfrm>
              <a:off x="0" y="916630"/>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5"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9" name="圆角矩形 28">
            <a:hlinkClick r:id="rId11"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9872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927031"/>
            <a:ext cx="8226280" cy="1415748"/>
          </a:xfrm>
          <a:prstGeom prst="rect">
            <a:avLst/>
          </a:prstGeom>
        </p:spPr>
        <p:txBody>
          <a:bodyPr wrap="square" lIns="121898" tIns="60948" rIns="121898" bIns="60948">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光在吊坠中传播的时间</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当光在界面发生折射时，不考虑其反射光线</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1" name="矩形 10"/>
              <p:cNvSpPr/>
              <p:nvPr/>
            </p:nvSpPr>
            <p:spPr>
              <a:xfrm>
                <a:off x="389206" y="2285658"/>
                <a:ext cx="11412000" cy="1154266"/>
              </a:xfrm>
              <a:prstGeom prst="rect">
                <a:avLst/>
              </a:prstGeom>
            </p:spPr>
            <p:txBody>
              <a:bodyPr wrap="square" lIns="121898" tIns="60948" rIns="121898" bIns="60948">
                <a:spAutoFit/>
              </a:bodyPr>
              <a:lstStyle/>
              <a:p>
                <a:pPr algn="just">
                  <a:lnSpc>
                    <a:spcPct val="150000"/>
                  </a:lnSpc>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smtClean="0">
                            <a:solidFill>
                              <a:srgbClr val="0070C0"/>
                            </a:solidFill>
                            <a:latin typeface="Cambria Math" panose="02040503050406030204" pitchFamily="18" charset="0"/>
                            <a:ea typeface="Cambria Math" panose="02040503050406030204" pitchFamily="18" charset="0"/>
                          </a:rPr>
                        </m:ctrlPr>
                      </m:fPr>
                      <m:num>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7</m:t>
                        </m:r>
                        <m:rad>
                          <m:radPr>
                            <m:degHide m:val="on"/>
                            <m:ctrlPr>
                              <a:rPr lang="zh-CN" altLang="zh-CN" sz="2800" i="1">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6</m:t>
                            </m:r>
                          </m:e>
                        </m:rad>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𝑐</m:t>
                        </m:r>
                      </m:den>
                    </m:f>
                  </m:oMath>
                </a14:m>
                <a:endParaRPr lang="zh-CN" altLang="zh-CN" sz="2800">
                  <a:solidFill>
                    <a:srgbClr val="0070C0"/>
                  </a:solidFill>
                  <a:latin typeface="Times New Roman" panose="02020603050405020304" pitchFamily="18"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389206" y="2285658"/>
                <a:ext cx="11412000" cy="1154266"/>
              </a:xfrm>
              <a:prstGeom prst="rect">
                <a:avLst/>
              </a:prstGeom>
              <a:blipFill rotWithShape="0">
                <a:blip r:embed="rId3"/>
                <a:stretch>
                  <a:fillRect l="-855"/>
                </a:stretch>
              </a:blipFill>
            </p:spPr>
            <p:txBody>
              <a:bodyPr/>
              <a:lstStyle/>
              <a:p>
                <a:r>
                  <a:rPr lang="zh-CN" altLang="en-US">
                    <a:noFill/>
                  </a:rPr>
                  <a:t> </a:t>
                </a:r>
              </a:p>
            </p:txBody>
          </p:sp>
        </mc:Fallback>
      </mc:AlternateContent>
      <p:sp>
        <p:nvSpPr>
          <p:cNvPr id="12" name="圆角矩形 11">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5"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6"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201.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3523" y="765498"/>
            <a:ext cx="2677683" cy="2934811"/>
          </a:xfrm>
          <a:prstGeom prst="rect">
            <a:avLst/>
          </a:prstGeom>
          <a:noFill/>
          <a:ln>
            <a:noFill/>
          </a:ln>
        </p:spPr>
      </p:pic>
      <p:sp>
        <p:nvSpPr>
          <p:cNvPr id="19" name="圆角矩形 18">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0548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1" name="组合 20"/>
          <p:cNvGrpSpPr/>
          <p:nvPr/>
        </p:nvGrpSpPr>
        <p:grpSpPr>
          <a:xfrm>
            <a:off x="0" y="693490"/>
            <a:ext cx="11801206" cy="5048440"/>
            <a:chOff x="0" y="916630"/>
            <a:chExt cx="11801206" cy="5048440"/>
          </a:xfrm>
        </p:grpSpPr>
        <mc:AlternateContent xmlns:mc="http://schemas.openxmlformats.org/markup-compatibility/2006" xmlns:a14="http://schemas.microsoft.com/office/drawing/2010/main">
          <mc:Choice Requires="a14">
            <p:sp>
              <p:nvSpPr>
                <p:cNvPr id="23" name="矩形 22"/>
                <p:cNvSpPr/>
                <p:nvPr/>
              </p:nvSpPr>
              <p:spPr>
                <a:xfrm>
                  <a:off x="389206" y="1269554"/>
                  <a:ext cx="11412000" cy="4695516"/>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设该光在吊坠中的传播速度为</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rPr>
                    <a:t>，则</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𝑐</m:t>
                          </m:r>
                        </m:num>
                        <m:den>
                          <m:r>
                            <a:rPr lang="en-US" altLang="zh-CN" sz="2800" i="1">
                              <a:effectLst/>
                              <a:latin typeface="Cambria Math" panose="02040503050406030204" pitchFamily="18" charset="0"/>
                              <a:ea typeface="宋体" panose="02010600030101010101" pitchFamily="2" charset="-122"/>
                            </a:rPr>
                            <m:t>𝑣</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c</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由几何关系可知，该单色光将在</a:t>
                  </a:r>
                  <a:r>
                    <a:rPr lang="en-US" altLang="zh-CN" sz="2800" i="1">
                      <a:effectLst/>
                      <a:latin typeface="Times New Roman" panose="02020603050405020304" pitchFamily="18" charset="0"/>
                      <a:ea typeface="宋体" panose="02010600030101010101" pitchFamily="2" charset="-122"/>
                    </a:rPr>
                    <a:t>MP</a:t>
                  </a:r>
                  <a:r>
                    <a:rPr lang="zh-CN" altLang="zh-CN" sz="2800">
                      <a:effectLst/>
                      <a:latin typeface="Times New Roman" panose="02020603050405020304" pitchFamily="18" charset="0"/>
                      <a:ea typeface="楷体" panose="02010609060101010101" pitchFamily="49" charset="-122"/>
                    </a:rPr>
                    <a:t>面上关于</a:t>
                  </a:r>
                  <a:r>
                    <a:rPr lang="en-US" altLang="zh-CN" sz="2800" i="1">
                      <a:effectLst/>
                      <a:latin typeface="Times New Roman" panose="02020603050405020304" pitchFamily="18" charset="0"/>
                      <a:ea typeface="宋体" panose="02010600030101010101" pitchFamily="2" charset="-122"/>
                    </a:rPr>
                    <a:t>OM</a:t>
                  </a:r>
                  <a:r>
                    <a:rPr lang="zh-CN" altLang="zh-CN" sz="2800">
                      <a:effectLst/>
                      <a:latin typeface="Times New Roman" panose="02020603050405020304" pitchFamily="18" charset="0"/>
                      <a:ea typeface="楷体" panose="02010609060101010101" pitchFamily="49" charset="-122"/>
                    </a:rPr>
                    <a:t>轴与</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点对称的</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点处射出吊坠，光在吊坠中传播的路径长度</a:t>
                  </a:r>
                  <a:r>
                    <a:rPr lang="en-US" altLang="zh-CN" sz="2800" i="1">
                      <a:effectLst/>
                      <a:latin typeface="Times New Roman" panose="02020603050405020304" pitchFamily="18" charset="0"/>
                      <a:ea typeface="宋体" panose="02010600030101010101" pitchFamily="2" charset="-122"/>
                    </a:rPr>
                    <a:t>s</a:t>
                  </a:r>
                  <a:r>
                    <a:rPr lang="en-US" altLang="zh-CN" sz="2800">
                      <a:effectLst/>
                      <a:latin typeface="Times New Roman" panose="02020603050405020304" pitchFamily="18" charset="0"/>
                      <a:ea typeface="宋体" panose="02010600030101010101" pitchFamily="2" charset="-122"/>
                    </a:rPr>
                    <a:t>=2</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𝐴𝑁</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30°</m:t>
                          </m:r>
                        </m:den>
                      </m:f>
                    </m:oMath>
                  </a14:m>
                  <a:r>
                    <a:rPr lang="en-US" altLang="zh-CN" sz="2800">
                      <a:effectLst/>
                      <a:latin typeface="Times New Roman" panose="02020603050405020304" pitchFamily="18" charset="0"/>
                      <a:ea typeface="宋体" panose="02010600030101010101" pitchFamily="2" charset="-122"/>
                    </a:rPr>
                    <a:t>+2</a:t>
                  </a:r>
                  <a:r>
                    <a:rPr lang="en-US" altLang="zh-CN" sz="2800" i="1">
                      <a:effectLst/>
                      <a:latin typeface="Times New Roman" panose="02020603050405020304" pitchFamily="18" charset="0"/>
                      <a:ea typeface="宋体" panose="02010600030101010101" pitchFamily="2" charset="-122"/>
                    </a:rPr>
                    <a:t>L</a:t>
                  </a:r>
                  <a:r>
                    <a:rPr lang="en-US" altLang="zh-CN" sz="2800">
                      <a:effectLst/>
                      <a:latin typeface="Times New Roman" panose="02020603050405020304" pitchFamily="18" charset="0"/>
                      <a:ea typeface="宋体" panose="02010600030101010101" pitchFamily="2" charset="-122"/>
                    </a:rPr>
                    <a:t>cos</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30°=</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7</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3</m:t>
                          </m:r>
                        </m:den>
                      </m:f>
                    </m:oMath>
                  </a14:m>
                  <a:r>
                    <a:rPr lang="en-US" altLang="zh-CN" sz="2800" i="1">
                      <a:effectLst/>
                      <a:latin typeface="Times New Roman" panose="02020603050405020304" pitchFamily="18" charset="0"/>
                      <a:ea typeface="宋体" panose="02010600030101010101" pitchFamily="2" charset="-122"/>
                    </a:rPr>
                    <a:t>L</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则光在吊坠中传播的时间</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𝑠</m:t>
                          </m:r>
                        </m:num>
                        <m:den>
                          <m:r>
                            <a:rPr lang="en-US" altLang="zh-CN" sz="2800" i="1">
                              <a:effectLst/>
                              <a:latin typeface="Cambria Math" panose="02040503050406030204" pitchFamily="18" charset="0"/>
                              <a:ea typeface="宋体" panose="02010600030101010101" pitchFamily="2" charset="-122"/>
                            </a:rPr>
                            <m:t>𝑣</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7</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6</m:t>
                              </m:r>
                            </m:e>
                          </m:rad>
                          <m:r>
                            <a:rPr lang="en-US" altLang="zh-CN" sz="2800" i="1">
                              <a:effectLst/>
                              <a:latin typeface="Cambria Math" panose="02040503050406030204" pitchFamily="18" charset="0"/>
                              <a:ea typeface="宋体" panose="02010600030101010101" pitchFamily="2" charset="-122"/>
                            </a:rPr>
                            <m:t>𝐿</m:t>
                          </m:r>
                        </m:num>
                        <m:den>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𝑐</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3" name="矩形 22"/>
                <p:cNvSpPr>
                  <a:spLocks noRot="1" noChangeAspect="1" noMove="1" noResize="1" noEditPoints="1" noAdjustHandles="1" noChangeArrowheads="1" noChangeShapeType="1" noTextEdit="1"/>
                </p:cNvSpPr>
                <p:nvPr/>
              </p:nvSpPr>
              <p:spPr>
                <a:xfrm>
                  <a:off x="389206" y="1269554"/>
                  <a:ext cx="11412000" cy="4695516"/>
                </a:xfrm>
                <a:prstGeom prst="rect">
                  <a:avLst/>
                </a:prstGeom>
                <a:blipFill rotWithShape="0">
                  <a:blip r:embed="rId8"/>
                  <a:stretch>
                    <a:fillRect l="-1122" r="-374"/>
                  </a:stretch>
                </a:blipFill>
              </p:spPr>
              <p:txBody>
                <a:bodyPr/>
                <a:lstStyle/>
                <a:p>
                  <a:r>
                    <a:rPr lang="zh-CN" altLang="en-US">
                      <a:noFill/>
                    </a:rPr>
                    <a:t> </a:t>
                  </a:r>
                </a:p>
              </p:txBody>
            </p:sp>
          </mc:Fallback>
        </mc:AlternateContent>
        <p:grpSp>
          <p:nvGrpSpPr>
            <p:cNvPr id="24" name="组合 23"/>
            <p:cNvGrpSpPr/>
            <p:nvPr/>
          </p:nvGrpSpPr>
          <p:grpSpPr>
            <a:xfrm>
              <a:off x="0" y="916630"/>
              <a:ext cx="1439863" cy="424932"/>
              <a:chOff x="51643" y="755060"/>
              <a:chExt cx="1439863" cy="424932"/>
            </a:xfrm>
          </p:grpSpPr>
          <p:sp>
            <p:nvSpPr>
              <p:cNvPr id="25" name="矩形 2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7" name="组合 65"/>
              <p:cNvGrpSpPr>
                <a:grpSpLocks/>
              </p:cNvGrpSpPr>
              <p:nvPr/>
            </p:nvGrpSpPr>
            <p:grpSpPr bwMode="auto">
              <a:xfrm>
                <a:off x="1224676" y="886173"/>
                <a:ext cx="162478" cy="162211"/>
                <a:chOff x="3104" y="165"/>
                <a:chExt cx="276" cy="275"/>
              </a:xfrm>
            </p:grpSpPr>
            <p:cxnSp>
              <p:nvCxnSpPr>
                <p:cNvPr id="28" name="直接连接符 2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1" name="圆角矩形 3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7817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389206" y="509242"/>
                <a:ext cx="11394632" cy="3798901"/>
              </a:xfrm>
              <a:prstGeom prst="rect">
                <a:avLst/>
              </a:prstGeom>
            </p:spPr>
            <p:txBody>
              <a:bodyPr wrap="square" lIns="121898" tIns="60948" rIns="121898" bIns="60948">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安徽卷</a:t>
                </a:r>
                <a:r>
                  <a:rPr lang="en-US" altLang="zh-CN" sz="2800">
                    <a:effectLst/>
                    <a:latin typeface="Times New Roman" panose="02020603050405020304" pitchFamily="18" charset="0"/>
                    <a:ea typeface="宋体" panose="02010600030101010101" pitchFamily="2" charset="-122"/>
                  </a:rPr>
                  <a:t>·13</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如图，玻璃砖的横截面是半径为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的半圆，圆心为</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点，直径与</a:t>
                </a:r>
                <a:r>
                  <a:rPr lang="en-US" altLang="zh-CN" sz="2800" i="1">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轴重合。一束平行于</a:t>
                </a:r>
                <a:r>
                  <a:rPr lang="en-US" altLang="zh-CN" sz="2800" i="1">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轴的激光，从横截面上的</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点由空气射入玻璃砖，从</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宋体" panose="02010600030101010101" pitchFamily="2" charset="-122"/>
                  </a:rPr>
                  <a:t>点射出。已知</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点到</a:t>
                </a:r>
                <a:r>
                  <a:rPr lang="en-US" altLang="zh-CN" sz="2800" i="1">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轴的距离为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宋体" panose="02010600030101010101" pitchFamily="2" charset="-122"/>
                  </a:rPr>
                  <a:t>间的距离为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求玻璃砖的折射率；</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389206" y="509242"/>
                <a:ext cx="11394632" cy="3798901"/>
              </a:xfrm>
              <a:prstGeom prst="rect">
                <a:avLst/>
              </a:prstGeom>
              <a:blipFill rotWithShape="0">
                <a:blip r:embed="rId2"/>
                <a:stretch>
                  <a:fillRect l="-856" r="-803" b="-11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389206" y="4325666"/>
                <a:ext cx="8226280" cy="832320"/>
              </a:xfrm>
              <a:prstGeom prst="rect">
                <a:avLst/>
              </a:prstGeom>
            </p:spPr>
            <p:txBody>
              <a:bodyPr wrap="square" lIns="121898" tIns="60948" rIns="121898" bIns="60948">
                <a:spAutoFit/>
              </a:bodyPr>
              <a:lstStyle/>
              <a:p>
                <a:pPr>
                  <a:lnSpc>
                    <a:spcPct val="150000"/>
                  </a:lnSpc>
                  <a:tabLst>
                    <a:tab pos="2790825" algn="l"/>
                    <a:tab pos="4140835"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rad>
                      <m:radPr>
                        <m:degHide m:val="on"/>
                        <m:ctrlPr>
                          <a:rPr lang="zh-CN" altLang="zh-CN" sz="2800" i="1" smtClean="0">
                            <a:solidFill>
                              <a:srgbClr val="0070C0"/>
                            </a:solidFill>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2</m:t>
                        </m:r>
                      </m:e>
                    </m:rad>
                  </m:oMath>
                </a14:m>
                <a:endParaRPr lang="zh-CN" altLang="zh-CN" sz="1100" dirty="0">
                  <a:solidFill>
                    <a:srgbClr val="0070C0"/>
                  </a:solidFill>
                  <a:latin typeface="NEU-BZ"/>
                  <a:ea typeface="宋体" panose="02010600030101010101" pitchFamily="2"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389206" y="4325666"/>
                <a:ext cx="8226280" cy="832320"/>
              </a:xfrm>
              <a:prstGeom prst="rect">
                <a:avLst/>
              </a:prstGeom>
              <a:blipFill rotWithShape="0">
                <a:blip r:embed="rId3"/>
                <a:stretch>
                  <a:fillRect l="-1186" b="-6618"/>
                </a:stretch>
              </a:blipFill>
            </p:spPr>
            <p:txBody>
              <a:bodyPr/>
              <a:lstStyle/>
              <a:p>
                <a:r>
                  <a:rPr lang="zh-CN" altLang="en-US">
                    <a:noFill/>
                  </a:rPr>
                  <a:t> </a:t>
                </a:r>
              </a:p>
            </p:txBody>
          </p:sp>
        </mc:Fallback>
      </mc:AlternateContent>
      <p:sp>
        <p:nvSpPr>
          <p:cNvPr id="11" name="圆角矩形 10">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5"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6"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7"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8"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202.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3173538"/>
            <a:ext cx="2717109" cy="1398172"/>
          </a:xfrm>
          <a:prstGeom prst="rect">
            <a:avLst/>
          </a:prstGeom>
          <a:noFill/>
          <a:ln>
            <a:noFill/>
          </a:ln>
        </p:spPr>
      </p:pic>
      <p:sp>
        <p:nvSpPr>
          <p:cNvPr id="20" name="圆角矩形 19">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163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77466"/>
                <a:ext cx="11412000" cy="4033220"/>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河南卷</a:t>
                </a:r>
                <a:r>
                  <a:rPr lang="en-US" altLang="zh-CN" sz="28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折射率为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oMath>
                </a14:m>
                <a:r>
                  <a:rPr lang="zh-CN" altLang="zh-CN" sz="2800">
                    <a:effectLst/>
                    <a:latin typeface="Times New Roman" panose="02020603050405020304" pitchFamily="18" charset="0"/>
                    <a:ea typeface="宋体" panose="02010600030101010101" pitchFamily="2" charset="-122"/>
                  </a:rPr>
                  <a:t>的玻璃圆柱水平放置，平行于其横截面的一束光线从顶点入射，光线与竖直方向的夹角为</a:t>
                </a:r>
                <a:r>
                  <a:rPr lang="en-US" altLang="zh-CN" sz="2800">
                    <a:effectLst/>
                    <a:latin typeface="Times New Roman" panose="02020603050405020304" pitchFamily="18" charset="0"/>
                    <a:ea typeface="宋体" panose="02010600030101010101" pitchFamily="2" charset="-122"/>
                  </a:rPr>
                  <a:t>45°</a:t>
                </a:r>
                <a:r>
                  <a:rPr lang="zh-CN" altLang="zh-CN" sz="2800">
                    <a:effectLst/>
                    <a:latin typeface="Times New Roman" panose="02020603050405020304" pitchFamily="18" charset="0"/>
                    <a:ea typeface="宋体" panose="02010600030101010101" pitchFamily="2" charset="-122"/>
                  </a:rPr>
                  <a:t>，如图所示。该光线从圆柱内射出时，与竖直方向的夹角</a:t>
                </a:r>
                <a:r>
                  <a:rPr lang="zh-CN" altLang="zh-CN" sz="2800" smtClean="0">
                    <a:effectLst/>
                    <a:latin typeface="Times New Roman" panose="02020603050405020304" pitchFamily="18" charset="0"/>
                    <a:ea typeface="宋体" panose="02010600030101010101" pitchFamily="2" charset="-122"/>
                  </a:rPr>
                  <a:t>为</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不考虑光线在圆柱内的反射</a:t>
                </a:r>
                <a:r>
                  <a:rPr lang="en-US"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A.0°	B.15°	</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C.30</a:t>
                </a:r>
                <a:r>
                  <a:rPr lang="en-US" altLang="zh-CN" sz="2800">
                    <a:effectLst/>
                    <a:latin typeface="Times New Roman" panose="02020603050405020304" pitchFamily="18" charset="0"/>
                    <a:ea typeface="宋体" panose="02010600030101010101" pitchFamily="2" charset="-122"/>
                  </a:rPr>
                  <a:t>°	D.45°</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77466"/>
                <a:ext cx="11412000" cy="4033220"/>
              </a:xfrm>
              <a:prstGeom prst="rect">
                <a:avLst/>
              </a:prstGeom>
              <a:blipFill rotWithShape="0">
                <a:blip r:embed="rId2"/>
                <a:stretch>
                  <a:fillRect l="-1122" r="-748" b="-1360"/>
                </a:stretch>
              </a:blipFill>
            </p:spPr>
            <p:txBody>
              <a:bodyPr/>
              <a:lstStyle/>
              <a:p>
                <a:r>
                  <a:rPr lang="zh-CN" altLang="en-US">
                    <a:noFill/>
                  </a:rPr>
                  <a:t> </a:t>
                </a:r>
              </a:p>
            </p:txBody>
          </p:sp>
        </mc:Fallback>
      </mc:AlternateContent>
      <p:sp>
        <p:nvSpPr>
          <p:cNvPr id="8" name="TextBox 14"/>
          <p:cNvSpPr txBox="1"/>
          <p:nvPr/>
        </p:nvSpPr>
        <p:spPr>
          <a:xfrm>
            <a:off x="3017912" y="3131103"/>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4" name="剪去对角的矩形 3"/>
          <p:cNvSpPr/>
          <p:nvPr/>
        </p:nvSpPr>
        <p:spPr>
          <a:xfrm>
            <a:off x="0" y="79180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sym typeface="+mn-ea"/>
              </a:rPr>
              <a:t>例</a:t>
            </a:r>
            <a:r>
              <a:rPr lang="en-US" altLang="zh-CN" dirty="0">
                <a:sym typeface="+mn-ea"/>
              </a:rPr>
              <a:t>1</a:t>
            </a:r>
            <a:endParaRPr lang="zh-CN" altLang="en-US" dirty="0">
              <a:sym typeface="+mn-ea"/>
            </a:endParaRPr>
          </a:p>
        </p:txBody>
      </p:sp>
      <p:pic>
        <p:nvPicPr>
          <p:cNvPr id="6" name="image163.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2052117"/>
            <a:ext cx="2592288" cy="29428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 name="组合 1"/>
          <p:cNvGrpSpPr/>
          <p:nvPr/>
        </p:nvGrpSpPr>
        <p:grpSpPr>
          <a:xfrm>
            <a:off x="0" y="909514"/>
            <a:ext cx="11801206" cy="4169040"/>
            <a:chOff x="0" y="1333128"/>
            <a:chExt cx="11801206" cy="4169040"/>
          </a:xfrm>
        </p:grpSpPr>
        <p:grpSp>
          <p:nvGrpSpPr>
            <p:cNvPr id="41" name="组合 40"/>
            <p:cNvGrpSpPr/>
            <p:nvPr/>
          </p:nvGrpSpPr>
          <p:grpSpPr>
            <a:xfrm>
              <a:off x="0" y="1333128"/>
              <a:ext cx="11801206" cy="4169040"/>
              <a:chOff x="0" y="916630"/>
              <a:chExt cx="11801206" cy="4169040"/>
            </a:xfrm>
          </p:grpSpPr>
          <mc:AlternateContent xmlns:mc="http://schemas.openxmlformats.org/markup-compatibility/2006" xmlns:a14="http://schemas.microsoft.com/office/drawing/2010/main">
            <mc:Choice Requires="a14">
              <p:sp>
                <p:nvSpPr>
                  <p:cNvPr id="43" name="矩形 42"/>
                  <p:cNvSpPr/>
                  <p:nvPr/>
                </p:nvSpPr>
                <p:spPr>
                  <a:xfrm>
                    <a:off x="389206" y="1401713"/>
                    <a:ext cx="11412000" cy="3683957"/>
                  </a:xfrm>
                  <a:prstGeom prst="rect">
                    <a:avLst/>
                  </a:prstGeom>
                </p:spPr>
                <p:txBody>
                  <a:bodyPr wrap="square">
                    <a:spAutoFit/>
                  </a:bodyPr>
                  <a:lstStyle/>
                  <a:p>
                    <a:pPr>
                      <a:lnSpc>
                        <a:spcPct val="150000"/>
                      </a:lnSpc>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根据题意画出光路图如图甲所</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示</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根据几何关系可得</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𝑅</m:t>
                            </m:r>
                          </m:num>
                          <m:den>
                            <m:r>
                              <a:rPr lang="en-US" altLang="zh-CN" sz="2800" i="1">
                                <a:effectLst/>
                                <a:latin typeface="Cambria Math" panose="02040503050406030204" pitchFamily="18" charset="0"/>
                                <a:ea typeface="宋体" panose="02010600030101010101" pitchFamily="2" charset="-122"/>
                              </a:rPr>
                              <m:t>𝑅</m:t>
                            </m:r>
                          </m:den>
                        </m:f>
                      </m:oMath>
                    </a14:m>
                    <a:r>
                      <a:rPr lang="zh-CN"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cos</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γ</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𝑅</m:t>
                            </m:r>
                          </m:num>
                          <m:den>
                            <m:r>
                              <a:rPr lang="en-US" altLang="zh-CN" sz="2800" i="1">
                                <a:effectLst/>
                                <a:latin typeface="Cambria Math" panose="02040503050406030204" pitchFamily="18" charset="0"/>
                                <a:ea typeface="宋体" panose="02010600030101010101" pitchFamily="2" charset="-122"/>
                              </a:rPr>
                              <m:t>𝑅</m:t>
                            </m:r>
                          </m:den>
                        </m:f>
                      </m:oMath>
                    </a14:m>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θ</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=45°</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γ</a:t>
                    </a:r>
                    <a:r>
                      <a:rPr lang="en-US" altLang="zh-CN" sz="2800">
                        <a:effectLst/>
                        <a:latin typeface="Times New Roman" panose="02020603050405020304" pitchFamily="18" charset="0"/>
                        <a:ea typeface="宋体" panose="02010600030101010101" pitchFamily="2" charset="-122"/>
                      </a:rPr>
                      <a:t>=30°</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根据折射定律</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𝜃</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𝛾</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43" name="矩形 42"/>
                  <p:cNvSpPr>
                    <a:spLocks noRot="1" noChangeAspect="1" noMove="1" noResize="1" noEditPoints="1" noAdjustHandles="1" noChangeArrowheads="1" noChangeShapeType="1" noTextEdit="1"/>
                  </p:cNvSpPr>
                  <p:nvPr/>
                </p:nvSpPr>
                <p:spPr>
                  <a:xfrm>
                    <a:off x="389206" y="1401713"/>
                    <a:ext cx="11412000" cy="3683957"/>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1" name="image203.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2781722"/>
              <a:ext cx="2699991" cy="1707931"/>
            </a:xfrm>
            <a:prstGeom prst="rect">
              <a:avLst/>
            </a:prstGeom>
            <a:noFill/>
            <a:ln>
              <a:noFill/>
            </a:ln>
          </p:spPr>
        </p:pic>
      </p:grpSp>
      <p:sp>
        <p:nvSpPr>
          <p:cNvPr id="23" name="圆角矩形 22">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3315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9206" y="509242"/>
            <a:ext cx="7866240" cy="2062079"/>
          </a:xfrm>
          <a:prstGeom prst="rect">
            <a:avLst/>
          </a:prstGeom>
        </p:spPr>
        <p:txBody>
          <a:bodyPr wrap="square" lIns="121898" tIns="60948" rIns="121898" bIns="60948">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在该横截面沿圆弧任意改变入射点的位置和入射方向，使激光能在圆心</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cs typeface="Times New Roman" panose="02020603050405020304" pitchFamily="18" charset="0"/>
              </a:rPr>
              <a:t>点发生全反射，求入射光线与</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cs typeface="Times New Roman" panose="02020603050405020304" pitchFamily="18" charset="0"/>
              </a:rPr>
              <a:t>轴之间夹角的范围。</a:t>
            </a:r>
            <a:endParaRPr lang="zh-CN" altLang="zh-CN" sz="1100">
              <a:effectLst/>
              <a:latin typeface="Times New Roman" panose="02020603050405020304" pitchFamily="18" charset="0"/>
              <a:ea typeface="宋体" panose="02010600030101010101" pitchFamily="2" charset="-122"/>
            </a:endParaRPr>
          </a:p>
        </p:txBody>
      </p:sp>
      <p:sp>
        <p:nvSpPr>
          <p:cNvPr id="17" name="矩形 16"/>
          <p:cNvSpPr/>
          <p:nvPr/>
        </p:nvSpPr>
        <p:spPr>
          <a:xfrm>
            <a:off x="389206" y="2546648"/>
            <a:ext cx="8226280" cy="693307"/>
          </a:xfrm>
          <a:prstGeom prst="rect">
            <a:avLst/>
          </a:prstGeom>
        </p:spPr>
        <p:txBody>
          <a:bodyPr wrap="square" lIns="121898" tIns="60948" rIns="121898" bIns="60948">
            <a:spAutoFit/>
          </a:bodyPr>
          <a:lstStyle/>
          <a:p>
            <a:pPr>
              <a:lnSpc>
                <a:spcPct val="150000"/>
              </a:lnSpc>
              <a:tabLst>
                <a:tab pos="2790825" algn="l"/>
                <a:tab pos="4140835"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0070C0"/>
                </a:solidFill>
                <a:latin typeface="Times New Roman" panose="02020603050405020304" pitchFamily="18" charset="0"/>
                <a:ea typeface="宋体" panose="02010600030101010101" pitchFamily="2" charset="-122"/>
              </a:rPr>
              <a:t>(0</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solidFill>
                  <a:srgbClr val="0070C0"/>
                </a:solidFill>
                <a:latin typeface="Times New Roman" panose="02020603050405020304" pitchFamily="18" charset="0"/>
                <a:ea typeface="宋体" panose="02010600030101010101" pitchFamily="2" charset="-122"/>
              </a:rPr>
              <a:t>45°]</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solidFill>
                  <a:srgbClr val="0070C0"/>
                </a:solidFill>
                <a:latin typeface="Times New Roman" panose="02020603050405020304" pitchFamily="18" charset="0"/>
                <a:ea typeface="宋体" panose="02010600030101010101" pitchFamily="2" charset="-122"/>
              </a:rPr>
              <a:t>[135°</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solidFill>
                  <a:srgbClr val="0070C0"/>
                </a:solidFill>
                <a:latin typeface="Times New Roman" panose="02020603050405020304" pitchFamily="18" charset="0"/>
                <a:ea typeface="宋体" panose="02010600030101010101" pitchFamily="2" charset="-122"/>
              </a:rPr>
              <a:t>180°]</a:t>
            </a:r>
            <a:endParaRPr lang="zh-CN" altLang="zh-CN" sz="2800" dirty="0">
              <a:solidFill>
                <a:srgbClr val="0070C0"/>
              </a:solidFill>
              <a:latin typeface="NEU-BZ"/>
              <a:ea typeface="宋体" panose="02010600030101010101" pitchFamily="2" charset="-122"/>
              <a:cs typeface="Times New Roman" panose="02020603050405020304" pitchFamily="18" charset="0"/>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8" name="image202.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981522"/>
            <a:ext cx="2717109" cy="1398172"/>
          </a:xfrm>
          <a:prstGeom prst="rect">
            <a:avLst/>
          </a:prstGeom>
          <a:noFill/>
          <a:ln>
            <a:noFill/>
          </a:ln>
        </p:spPr>
      </p:pic>
      <p:sp>
        <p:nvSpPr>
          <p:cNvPr id="20" name="圆角矩形 19">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372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3" name="组合 2"/>
          <p:cNvGrpSpPr/>
          <p:nvPr/>
        </p:nvGrpSpPr>
        <p:grpSpPr>
          <a:xfrm>
            <a:off x="0" y="477466"/>
            <a:ext cx="11801206" cy="5371421"/>
            <a:chOff x="0" y="477466"/>
            <a:chExt cx="11801206" cy="5371421"/>
          </a:xfrm>
        </p:grpSpPr>
        <p:grpSp>
          <p:nvGrpSpPr>
            <p:cNvPr id="41" name="组合 40"/>
            <p:cNvGrpSpPr/>
            <p:nvPr/>
          </p:nvGrpSpPr>
          <p:grpSpPr>
            <a:xfrm>
              <a:off x="0" y="477466"/>
              <a:ext cx="11801206" cy="5371421"/>
              <a:chOff x="0" y="916630"/>
              <a:chExt cx="11801206" cy="5371421"/>
            </a:xfrm>
          </p:grpSpPr>
          <mc:AlternateContent xmlns:mc="http://schemas.openxmlformats.org/markup-compatibility/2006" xmlns:a14="http://schemas.microsoft.com/office/drawing/2010/main">
            <mc:Choice Requires="a14">
              <p:sp>
                <p:nvSpPr>
                  <p:cNvPr id="43" name="矩形 42"/>
                  <p:cNvSpPr/>
                  <p:nvPr/>
                </p:nvSpPr>
                <p:spPr>
                  <a:xfrm>
                    <a:off x="389206" y="1401713"/>
                    <a:ext cx="11412000" cy="488633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发生全反射的临界角满足</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𝑛</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=45°</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要使激光能在圆心</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楷体" panose="02010609060101010101" pitchFamily="49" charset="-122"/>
                      </a:rPr>
                      <a:t>点发生全反射，激光必须指向</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楷体" panose="02010609060101010101" pitchFamily="49" charset="-122"/>
                      </a:rPr>
                      <a:t>点射入，如图乙所</a:t>
                    </a:r>
                    <a:r>
                      <a:rPr lang="zh-CN" altLang="zh-CN" sz="2800" smtClean="0">
                        <a:effectLst/>
                        <a:latin typeface="Times New Roman" panose="02020603050405020304" pitchFamily="18" charset="0"/>
                        <a:ea typeface="楷体" panose="02010609060101010101" pitchFamily="49" charset="-122"/>
                      </a:rPr>
                      <a:t>示</a:t>
                    </a:r>
                    <a:endParaRPr lang="en-US" altLang="zh-CN" sz="2800" smtClean="0">
                      <a:effectLst/>
                      <a:latin typeface="Times New Roman" panose="02020603050405020304" pitchFamily="18" charset="0"/>
                      <a:ea typeface="楷体" panose="02010609060101010101" pitchFamily="49" charset="-122"/>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只要入射角大于等于</a:t>
                    </a:r>
                    <a:r>
                      <a:rPr lang="en-US" altLang="zh-CN" sz="2800">
                        <a:latin typeface="Times New Roman" panose="02020603050405020304" pitchFamily="18" charset="0"/>
                        <a:ea typeface="宋体" panose="02010600030101010101" pitchFamily="2" charset="-122"/>
                      </a:rPr>
                      <a:t>45°</a:t>
                    </a:r>
                    <a:r>
                      <a:rPr lang="zh-CN" altLang="zh-CN" sz="2800">
                        <a:latin typeface="Times New Roman" panose="02020603050405020304" pitchFamily="18" charset="0"/>
                        <a:ea typeface="楷体" panose="02010609060101010101" pitchFamily="49" charset="-122"/>
                      </a:rPr>
                      <a:t>，即可发生全反射，则使激光能在圆心</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楷体" panose="02010609060101010101" pitchFamily="49" charset="-122"/>
                      </a:rPr>
                      <a:t>点发生全反射，入射光线与</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楷体" panose="02010609060101010101" pitchFamily="49" charset="-122"/>
                      </a:rPr>
                      <a:t>轴之间夹角的范围</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45°</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，由对称性知，入射光线与</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楷体" panose="02010609060101010101" pitchFamily="49" charset="-122"/>
                      </a:rPr>
                      <a:t>轴之间夹角范围为</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135°</a:t>
                    </a:r>
                    <a:r>
                      <a:rPr lang="zh-CN"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180°</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也可</a:t>
                    </a:r>
                    <a:r>
                      <a:rPr lang="zh-CN" altLang="zh-CN" sz="2800" smtClean="0">
                        <a:latin typeface="Times New Roman" panose="02020603050405020304" pitchFamily="18" charset="0"/>
                        <a:ea typeface="楷体" panose="02010609060101010101" pitchFamily="49" charset="-122"/>
                      </a:rPr>
                      <a:t>。</a:t>
                    </a:r>
                    <a:endParaRPr lang="zh-CN" altLang="zh-CN" sz="1100">
                      <a:latin typeface="Times New Roman" panose="02020603050405020304" pitchFamily="18" charset="0"/>
                      <a:ea typeface="宋体" panose="02010600030101010101" pitchFamily="2" charset="-122"/>
                    </a:endParaRPr>
                  </a:p>
                </p:txBody>
              </p:sp>
            </mc:Choice>
            <mc:Fallback xmlns="">
              <p:sp>
                <p:nvSpPr>
                  <p:cNvPr id="43" name="矩形 42"/>
                  <p:cNvSpPr>
                    <a:spLocks noRot="1" noChangeAspect="1" noMove="1" noResize="1" noEditPoints="1" noAdjustHandles="1" noChangeArrowheads="1" noChangeShapeType="1" noTextEdit="1"/>
                  </p:cNvSpPr>
                  <p:nvPr/>
                </p:nvSpPr>
                <p:spPr>
                  <a:xfrm>
                    <a:off x="389206" y="1401713"/>
                    <a:ext cx="11412000" cy="4886338"/>
                  </a:xfrm>
                  <a:prstGeom prst="rect">
                    <a:avLst/>
                  </a:prstGeom>
                  <a:blipFill rotWithShape="0">
                    <a:blip r:embed="rId8"/>
                    <a:stretch>
                      <a:fillRect l="-1122" r="-374" b="-1124"/>
                    </a:stretch>
                  </a:blipFill>
                </p:spPr>
                <p:txBody>
                  <a:bodyPr/>
                  <a:lstStyle/>
                  <a:p>
                    <a:r>
                      <a:rPr lang="zh-CN" altLang="en-US">
                        <a:noFill/>
                      </a:rPr>
                      <a:t> </a:t>
                    </a:r>
                  </a:p>
                </p:txBody>
              </p:sp>
            </mc:Fallback>
          </mc:AlternateContent>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3" name="image204.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1269554"/>
              <a:ext cx="2387760" cy="1656184"/>
            </a:xfrm>
            <a:prstGeom prst="rect">
              <a:avLst/>
            </a:prstGeom>
            <a:noFill/>
            <a:ln>
              <a:noFill/>
            </a:ln>
          </p:spPr>
        </p:pic>
      </p:grpSp>
      <p:sp>
        <p:nvSpPr>
          <p:cNvPr id="21" name="圆角矩形 20">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6599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342975"/>
            <a:ext cx="11412000" cy="4001071"/>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4.</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山西晋城市二模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如图所示是半径为</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的玻璃球过球心</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的竖直截面图，</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CD</a:t>
            </a:r>
            <a:r>
              <a:rPr lang="zh-CN" altLang="zh-CN" sz="2800">
                <a:latin typeface="Times New Roman" panose="02020603050405020304" pitchFamily="18" charset="0"/>
                <a:ea typeface="宋体" panose="02010600030101010101" pitchFamily="2" charset="-122"/>
              </a:rPr>
              <a:t>分别是圆的水平和竖直直径，</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为</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上一点，</a:t>
            </a:r>
            <a:r>
              <a:rPr lang="en-US" altLang="zh-CN" sz="2800" i="1">
                <a:latin typeface="Times New Roman" panose="02020603050405020304" pitchFamily="18" charset="0"/>
                <a:ea typeface="宋体" panose="02010600030101010101" pitchFamily="2" charset="-122"/>
              </a:rPr>
              <a:t>OE</a:t>
            </a:r>
            <a:r>
              <a:rPr lang="en-US" altLang="zh-CN" sz="2800">
                <a:latin typeface="Times New Roman" panose="02020603050405020304" pitchFamily="18" charset="0"/>
                <a:ea typeface="宋体" panose="02010600030101010101" pitchFamily="2" charset="-122"/>
              </a:rPr>
              <a:t>=0.6</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，在</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点有一个点光源可以向球内各个方向射出单色光，其中射向</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点的光刚好在</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点发生全反射；射向</a:t>
            </a:r>
            <a:r>
              <a:rPr lang="en-US" altLang="zh-CN" sz="2800" i="1">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宋体" panose="02010600030101010101" pitchFamily="2" charset="-122"/>
              </a:rPr>
              <a:t>圆弧上</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rPr>
              <a:t>点</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图中未画出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的光线，其折射光线与</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平行，光在真空中传播的速度为</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。求</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玻璃对该单色光的折射率</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8" name="矩形 17"/>
              <p:cNvSpPr/>
              <p:nvPr/>
            </p:nvSpPr>
            <p:spPr>
              <a:xfrm>
                <a:off x="389206" y="4219551"/>
                <a:ext cx="11412000" cy="1154459"/>
              </a:xfrm>
              <a:prstGeom prst="rect">
                <a:avLst/>
              </a:prstGeom>
            </p:spPr>
            <p:txBody>
              <a:bodyPr wrap="square" lIns="121898" tIns="60948" rIns="121898" bIns="60948">
                <a:spAutoFit/>
              </a:bodyPr>
              <a:lstStyle/>
              <a:p>
                <a:pPr>
                  <a:lnSpc>
                    <a:spcPct val="150000"/>
                  </a:lnSpc>
                  <a:tabLst>
                    <a:tab pos="2790825" algn="l"/>
                    <a:tab pos="4140835"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smtClean="0">
                            <a:solidFill>
                              <a:srgbClr val="0070C0"/>
                            </a:solidFill>
                            <a:latin typeface="Cambria Math" panose="02040503050406030204" pitchFamily="18" charset="0"/>
                            <a:ea typeface="Cambria Math" panose="02040503050406030204" pitchFamily="18" charset="0"/>
                          </a:rPr>
                        </m:ctrlPr>
                      </m:fPr>
                      <m:num>
                        <m:rad>
                          <m:radPr>
                            <m:degHide m:val="on"/>
                            <m:ctrlPr>
                              <a:rPr lang="zh-CN" altLang="zh-CN" sz="2800" i="1">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34</m:t>
                            </m:r>
                          </m:e>
                        </m:rad>
                      </m:num>
                      <m:den>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m:t>
                        </m:r>
                      </m:den>
                    </m:f>
                  </m:oMath>
                </a14:m>
                <a:endParaRPr lang="zh-CN" altLang="zh-CN" sz="1100" dirty="0">
                  <a:solidFill>
                    <a:srgbClr val="0070C0"/>
                  </a:solidFill>
                  <a:latin typeface="NEU-BZ"/>
                  <a:ea typeface="宋体" panose="02010600030101010101" pitchFamily="2" charset="-122"/>
                  <a:cs typeface="Times New Roman" panose="02020603050405020304" pitchFamily="18" charset="0"/>
                </a:endParaRPr>
              </a:p>
            </p:txBody>
          </p:sp>
        </mc:Choice>
        <mc:Fallback xmlns="">
          <p:sp>
            <p:nvSpPr>
              <p:cNvPr id="18" name="矩形 17"/>
              <p:cNvSpPr>
                <a:spLocks noRot="1" noChangeAspect="1" noMove="1" noResize="1" noEditPoints="1" noAdjustHandles="1" noChangeArrowheads="1" noChangeShapeType="1" noTextEdit="1"/>
              </p:cNvSpPr>
              <p:nvPr/>
            </p:nvSpPr>
            <p:spPr>
              <a:xfrm>
                <a:off x="389206" y="4219551"/>
                <a:ext cx="11412000" cy="1154459"/>
              </a:xfrm>
              <a:prstGeom prst="rect">
                <a:avLst/>
              </a:prstGeom>
              <a:blipFill rotWithShape="0">
                <a:blip r:embed="rId2"/>
                <a:stretch>
                  <a:fillRect l="-855"/>
                </a:stretch>
              </a:blipFill>
            </p:spPr>
            <p:txBody>
              <a:bodyPr/>
              <a:lstStyle/>
              <a:p>
                <a:r>
                  <a:rPr lang="zh-CN" altLang="en-US">
                    <a:noFill/>
                  </a:rPr>
                  <a:t> </a:t>
                </a:r>
              </a:p>
            </p:txBody>
          </p:sp>
        </mc:Fallback>
      </mc:AlternateContent>
      <p:sp>
        <p:nvSpPr>
          <p:cNvPr id="11" name="圆角矩形 1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7" name="image206.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534" y="3501802"/>
            <a:ext cx="2448272" cy="2549281"/>
          </a:xfrm>
          <a:prstGeom prst="rect">
            <a:avLst/>
          </a:prstGeom>
          <a:noFill/>
          <a:ln>
            <a:noFill/>
          </a:ln>
        </p:spPr>
      </p:pic>
      <p:sp>
        <p:nvSpPr>
          <p:cNvPr id="19" name="圆角矩形 18">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2564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0" y="1272596"/>
            <a:ext cx="11801206" cy="4226941"/>
            <a:chOff x="0" y="916630"/>
            <a:chExt cx="11801206" cy="4226941"/>
          </a:xfrm>
        </p:grpSpPr>
        <mc:AlternateContent xmlns:mc="http://schemas.openxmlformats.org/markup-compatibility/2006" xmlns:a14="http://schemas.microsoft.com/office/drawing/2010/main">
          <mc:Choice Requires="a14">
            <p:sp>
              <p:nvSpPr>
                <p:cNvPr id="43" name="矩形 42"/>
                <p:cNvSpPr/>
                <p:nvPr/>
              </p:nvSpPr>
              <p:spPr>
                <a:xfrm>
                  <a:off x="389206" y="1401713"/>
                  <a:ext cx="11412000" cy="374185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连接</a:t>
                  </a:r>
                  <a:r>
                    <a:rPr lang="en-US" altLang="zh-CN" sz="2800" i="1">
                      <a:effectLst/>
                      <a:latin typeface="Times New Roman" panose="02020603050405020304" pitchFamily="18" charset="0"/>
                      <a:ea typeface="宋体" panose="02010600030101010101" pitchFamily="2" charset="-122"/>
                    </a:rPr>
                    <a:t>EC</a:t>
                  </a:r>
                  <a:r>
                    <a:rPr lang="zh-CN" altLang="zh-CN" sz="2800">
                      <a:effectLst/>
                      <a:latin typeface="Times New Roman" panose="02020603050405020304" pitchFamily="18" charset="0"/>
                      <a:ea typeface="楷体" panose="02010609060101010101" pitchFamily="49" charset="-122"/>
                    </a:rPr>
                    <a:t>，根据几何关系可知</a:t>
                  </a:r>
                  <a:r>
                    <a:rPr lang="en-US" altLang="zh-CN" sz="2800">
                      <a:effectLst/>
                      <a:latin typeface="Times New Roman" panose="02020603050405020304" pitchFamily="18" charset="0"/>
                      <a:ea typeface="宋体" panose="02010600030101010101" pitchFamily="2" charset="-122"/>
                    </a:rPr>
                    <a:t>sin</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OCE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0.6</m:t>
                          </m:r>
                          <m:r>
                            <a:rPr lang="en-US" altLang="zh-CN" sz="2800" i="1">
                              <a:effectLst/>
                              <a:latin typeface="Cambria Math" panose="02040503050406030204" pitchFamily="18" charset="0"/>
                              <a:ea typeface="宋体" panose="02010600030101010101" pitchFamily="2" charset="-122"/>
                            </a:rPr>
                            <m:t>𝑅</m:t>
                          </m:r>
                        </m:num>
                        <m:den>
                          <m:rad>
                            <m:radPr>
                              <m:degHide m:val="on"/>
                              <m:ctrlPr>
                                <a:rPr lang="zh-CN" altLang="zh-CN" sz="2800" i="1">
                                  <a:effectLst/>
                                  <a:latin typeface="Cambria Math" panose="02040503050406030204" pitchFamily="18" charset="0"/>
                                  <a:ea typeface="Cambria Math" panose="02040503050406030204" pitchFamily="18" charset="0"/>
                                </a:rPr>
                              </m:ctrlPr>
                            </m:radPr>
                            <m:deg/>
                            <m:e>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𝑅</m:t>
                                  </m:r>
                                </m:e>
                                <m:sup>
                                  <m:r>
                                    <a:rPr lang="en-US" altLang="zh-CN" sz="2800">
                                      <a:effectLst/>
                                      <a:latin typeface="Cambria Math" panose="02040503050406030204" pitchFamily="18" charset="0"/>
                                      <a:ea typeface="宋体" panose="02010600030101010101" pitchFamily="2" charset="-122"/>
                                    </a:rPr>
                                    <m:t>2</m:t>
                                  </m:r>
                                </m:sup>
                              </m:sSup>
                              <m:r>
                                <a:rPr lang="en-US" altLang="zh-CN" sz="2800">
                                  <a:effectLst/>
                                  <a:latin typeface="Cambria Math" panose="02040503050406030204" pitchFamily="18" charset="0"/>
                                  <a:ea typeface="宋体" panose="02010600030101010101" pitchFamily="2" charset="-122"/>
                                </a:rPr>
                                <m:t>+(0.6</m:t>
                              </m:r>
                              <m:r>
                                <a:rPr lang="en-US" altLang="zh-CN" sz="2800" i="1">
                                  <a:effectLst/>
                                  <a:latin typeface="Cambria Math" panose="02040503050406030204" pitchFamily="18" charset="0"/>
                                  <a:ea typeface="宋体" panose="02010600030101010101" pitchFamily="2" charset="-122"/>
                                </a:rPr>
                                <m:t>𝑅</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m:t>
                                  </m:r>
                                </m:e>
                                <m:sup>
                                  <m:r>
                                    <a:rPr lang="en-US" altLang="zh-CN" sz="2800">
                                      <a:effectLst/>
                                      <a:latin typeface="Cambria Math" panose="02040503050406030204" pitchFamily="18" charset="0"/>
                                      <a:ea typeface="宋体" panose="02010600030101010101" pitchFamily="2" charset="-122"/>
                                    </a:rPr>
                                    <m:t>2</m:t>
                                  </m:r>
                                </m:sup>
                              </m:sSup>
                            </m:e>
                          </m:rad>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num>
                        <m:den>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34</m:t>
                              </m:r>
                            </m:e>
                          </m:rad>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由于射向</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点的光刚好在</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点发生全反射，则临界角</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OCE</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根据临界角与折射率的关系有</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𝑛</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34</m:t>
                              </m:r>
                            </m:e>
                          </m:rad>
                        </m:num>
                        <m:den>
                          <m:r>
                            <a:rPr lang="en-US" altLang="zh-CN" sz="2800">
                              <a:effectLst/>
                              <a:latin typeface="Cambria Math" panose="02040503050406030204" pitchFamily="18" charset="0"/>
                              <a:ea typeface="宋体" panose="02010600030101010101" pitchFamily="2" charset="-122"/>
                            </a:rPr>
                            <m:t>3</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43" name="矩形 42"/>
                <p:cNvSpPr>
                  <a:spLocks noRot="1" noChangeAspect="1" noMove="1" noResize="1" noEditPoints="1" noAdjustHandles="1" noChangeArrowheads="1" noChangeShapeType="1" noTextEdit="1"/>
                </p:cNvSpPr>
                <p:nvPr/>
              </p:nvSpPr>
              <p:spPr>
                <a:xfrm>
                  <a:off x="389206" y="1401713"/>
                  <a:ext cx="11412000" cy="3741858"/>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20" name="圆角矩形 19">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776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9206" y="1322086"/>
            <a:ext cx="11412000" cy="687600"/>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光从</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cs typeface="Times New Roman" panose="02020603050405020304" pitchFamily="18" charset="0"/>
              </a:rPr>
              <a:t>点传播到</a:t>
            </a:r>
            <a:r>
              <a:rPr lang="en-US" altLang="zh-CN" sz="2800" i="1">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cs typeface="Times New Roman" panose="02020603050405020304" pitchFamily="18" charset="0"/>
              </a:rPr>
              <a:t>点所用的时间。</a:t>
            </a:r>
            <a:endParaRPr lang="zh-CN" altLang="zh-CN" sz="1100">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8" name="矩形 17"/>
              <p:cNvSpPr/>
              <p:nvPr/>
            </p:nvSpPr>
            <p:spPr>
              <a:xfrm>
                <a:off x="389206" y="2176657"/>
                <a:ext cx="11412000" cy="1041415"/>
              </a:xfrm>
              <a:prstGeom prst="rect">
                <a:avLst/>
              </a:prstGeom>
            </p:spPr>
            <p:txBody>
              <a:bodyPr wrap="square" lIns="121898" tIns="60948" rIns="121898" bIns="60948">
                <a:spAutoFit/>
              </a:bodyPr>
              <a:lstStyle/>
              <a:p>
                <a:pPr>
                  <a:lnSpc>
                    <a:spcPct val="150000"/>
                  </a:lnSpc>
                  <a:tabLst>
                    <a:tab pos="2790825" algn="l"/>
                    <a:tab pos="4140835"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smtClean="0">
                            <a:solidFill>
                              <a:srgbClr val="0070C0"/>
                            </a:solidFill>
                            <a:latin typeface="Cambria Math" panose="02040503050406030204" pitchFamily="18" charset="0"/>
                            <a:ea typeface="Cambria Math" panose="02040503050406030204" pitchFamily="18" charset="0"/>
                          </a:rPr>
                        </m:ctrlPr>
                      </m:fPr>
                      <m:num>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34</m:t>
                        </m:r>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15</m:t>
                        </m:r>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𝑐</m:t>
                        </m:r>
                      </m:den>
                    </m:f>
                  </m:oMath>
                </a14:m>
                <a:endParaRPr lang="zh-CN" altLang="zh-CN" sz="1100" dirty="0">
                  <a:solidFill>
                    <a:srgbClr val="0070C0"/>
                  </a:solidFill>
                  <a:latin typeface="NEU-BZ"/>
                  <a:ea typeface="宋体" panose="02010600030101010101" pitchFamily="2" charset="-122"/>
                  <a:cs typeface="Times New Roman" panose="02020603050405020304" pitchFamily="18" charset="0"/>
                </a:endParaRPr>
              </a:p>
            </p:txBody>
          </p:sp>
        </mc:Choice>
        <mc:Fallback xmlns="">
          <p:sp>
            <p:nvSpPr>
              <p:cNvPr id="18" name="矩形 17"/>
              <p:cNvSpPr>
                <a:spLocks noRot="1" noChangeAspect="1" noMove="1" noResize="1" noEditPoints="1" noAdjustHandles="1" noChangeArrowheads="1" noChangeShapeType="1" noTextEdit="1"/>
              </p:cNvSpPr>
              <p:nvPr/>
            </p:nvSpPr>
            <p:spPr>
              <a:xfrm>
                <a:off x="389206" y="2176657"/>
                <a:ext cx="11412000" cy="1041415"/>
              </a:xfrm>
              <a:prstGeom prst="rect">
                <a:avLst/>
              </a:prstGeom>
              <a:blipFill rotWithShape="0">
                <a:blip r:embed="rId2"/>
                <a:stretch>
                  <a:fillRect l="-855"/>
                </a:stretch>
              </a:blipFill>
            </p:spPr>
            <p:txBody>
              <a:bodyPr/>
              <a:lstStyle/>
              <a:p>
                <a:r>
                  <a:rPr lang="zh-CN" altLang="en-US">
                    <a:noFill/>
                  </a:rPr>
                  <a:t> </a:t>
                </a:r>
              </a:p>
            </p:txBody>
          </p:sp>
        </mc:Fallback>
      </mc:AlternateContent>
      <p:sp>
        <p:nvSpPr>
          <p:cNvPr id="11" name="圆角矩形 1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7" name="image206.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446" y="1240553"/>
            <a:ext cx="2448272" cy="2549281"/>
          </a:xfrm>
          <a:prstGeom prst="rect">
            <a:avLst/>
          </a:prstGeom>
          <a:noFill/>
          <a:ln>
            <a:noFill/>
          </a:ln>
        </p:spPr>
      </p:pic>
      <p:sp>
        <p:nvSpPr>
          <p:cNvPr id="19" name="圆角矩形 18">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07004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 name="组合 1"/>
          <p:cNvGrpSpPr/>
          <p:nvPr/>
        </p:nvGrpSpPr>
        <p:grpSpPr>
          <a:xfrm>
            <a:off x="0" y="117426"/>
            <a:ext cx="11801206" cy="6171833"/>
            <a:chOff x="0" y="117426"/>
            <a:chExt cx="11801206" cy="6171833"/>
          </a:xfrm>
        </p:grpSpPr>
        <p:grpSp>
          <p:nvGrpSpPr>
            <p:cNvPr id="41" name="组合 40"/>
            <p:cNvGrpSpPr/>
            <p:nvPr/>
          </p:nvGrpSpPr>
          <p:grpSpPr>
            <a:xfrm>
              <a:off x="0" y="117426"/>
              <a:ext cx="11801206" cy="6171833"/>
              <a:chOff x="0" y="916630"/>
              <a:chExt cx="11801206" cy="6171833"/>
            </a:xfrm>
          </p:grpSpPr>
          <mc:AlternateContent xmlns:mc="http://schemas.openxmlformats.org/markup-compatibility/2006" xmlns:a14="http://schemas.microsoft.com/office/drawing/2010/main">
            <mc:Choice Requires="a14">
              <p:sp>
                <p:nvSpPr>
                  <p:cNvPr id="43" name="矩形 42"/>
                  <p:cNvSpPr/>
                  <p:nvPr/>
                </p:nvSpPr>
                <p:spPr>
                  <a:xfrm>
                    <a:off x="389206" y="1401713"/>
                    <a:ext cx="11412000" cy="5686750"/>
                  </a:xfrm>
                  <a:prstGeom prst="rect">
                    <a:avLst/>
                  </a:prstGeom>
                </p:spPr>
                <p:txBody>
                  <a:bodyPr wrap="square">
                    <a:spAutoFit/>
                  </a:bodyPr>
                  <a:lstStyle/>
                  <a:p>
                    <a:pPr>
                      <a:lnSpc>
                        <a:spcPct val="140000"/>
                      </a:lnSpc>
                      <a:spcAft>
                        <a:spcPts val="0"/>
                      </a:spcAft>
                      <a:tabLst>
                        <a:tab pos="2790825" algn="l"/>
                        <a:tab pos="4231005" algn="l"/>
                      </a:tabLst>
                    </a:pPr>
                    <a:r>
                      <a:rPr lang="zh-CN" altLang="zh-CN" sz="2600">
                        <a:latin typeface="Times New Roman" panose="02020603050405020304" pitchFamily="18" charset="0"/>
                        <a:ea typeface="楷体" panose="02010609060101010101" pitchFamily="49" charset="-122"/>
                      </a:rPr>
                      <a:t>作出光路图如图所示</a:t>
                    </a:r>
                    <a:endParaRPr lang="zh-CN" altLang="zh-CN" sz="2600">
                      <a:effectLst/>
                      <a:latin typeface="Times New Roman" panose="02020603050405020304" pitchFamily="18" charset="0"/>
                      <a:ea typeface="宋体" panose="02010600030101010101" pitchFamily="2" charset="-122"/>
                    </a:endParaRPr>
                  </a:p>
                  <a:p>
                    <a:pPr>
                      <a:lnSpc>
                        <a:spcPct val="140000"/>
                      </a:lnSpc>
                      <a:spcAft>
                        <a:spcPts val="0"/>
                      </a:spcAft>
                      <a:tabLst>
                        <a:tab pos="2790825" algn="l"/>
                        <a:tab pos="4231005" algn="l"/>
                      </a:tabLst>
                    </a:pPr>
                    <a:r>
                      <a:rPr lang="zh-CN" altLang="zh-CN" sz="2600">
                        <a:effectLst/>
                        <a:latin typeface="Times New Roman" panose="02020603050405020304" pitchFamily="18" charset="0"/>
                        <a:ea typeface="楷体" panose="02010609060101010101" pitchFamily="49" charset="-122"/>
                      </a:rPr>
                      <a:t>设光在</a:t>
                    </a:r>
                    <a:r>
                      <a:rPr lang="en-US" altLang="zh-CN" sz="2600" i="1">
                        <a:effectLst/>
                        <a:latin typeface="Times New Roman" panose="02020603050405020304" pitchFamily="18" charset="0"/>
                        <a:ea typeface="宋体" panose="02010600030101010101" pitchFamily="2" charset="-122"/>
                      </a:rPr>
                      <a:t>F</a:t>
                    </a:r>
                    <a:r>
                      <a:rPr lang="zh-CN" altLang="zh-CN" sz="2600">
                        <a:effectLst/>
                        <a:latin typeface="Times New Roman" panose="02020603050405020304" pitchFamily="18" charset="0"/>
                        <a:ea typeface="楷体" panose="02010609060101010101" pitchFamily="49" charset="-122"/>
                      </a:rPr>
                      <a:t>点的入射角为</a:t>
                    </a:r>
                    <a:r>
                      <a:rPr lang="en-US" altLang="zh-CN" sz="2600" i="1">
                        <a:effectLst/>
                        <a:latin typeface="Times New Roman" panose="02020603050405020304" pitchFamily="18" charset="0"/>
                        <a:ea typeface="宋体" panose="02010600030101010101" pitchFamily="2" charset="-122"/>
                      </a:rPr>
                      <a:t>i</a:t>
                    </a:r>
                    <a:r>
                      <a:rPr lang="zh-CN" altLang="zh-CN" sz="2600">
                        <a:effectLst/>
                        <a:latin typeface="Times New Roman" panose="02020603050405020304" pitchFamily="18" charset="0"/>
                        <a:ea typeface="楷体" panose="02010609060101010101" pitchFamily="49" charset="-122"/>
                      </a:rPr>
                      <a:t>，折射角为</a:t>
                    </a:r>
                    <a:r>
                      <a:rPr lang="en-US" altLang="zh-CN" sz="2600" i="1">
                        <a:effectLst/>
                        <a:latin typeface="Times New Roman" panose="02020603050405020304" pitchFamily="18" charset="0"/>
                        <a:ea typeface="宋体" panose="02010600030101010101" pitchFamily="2" charset="-122"/>
                      </a:rPr>
                      <a:t>r</a:t>
                    </a:r>
                    <a:r>
                      <a:rPr lang="zh-CN" altLang="zh-CN" sz="2600">
                        <a:effectLst/>
                        <a:latin typeface="Times New Roman" panose="02020603050405020304" pitchFamily="18" charset="0"/>
                        <a:ea typeface="楷体" panose="02010609060101010101" pitchFamily="49" charset="-122"/>
                      </a:rPr>
                      <a:t>，则有</a:t>
                    </a:r>
                    <a:r>
                      <a:rPr lang="en-US" altLang="zh-CN" sz="2600" i="1">
                        <a:effectLst/>
                        <a:latin typeface="Times New Roman" panose="02020603050405020304" pitchFamily="18" charset="0"/>
                        <a:ea typeface="宋体" panose="02010600030101010101" pitchFamily="2" charset="-122"/>
                      </a:rPr>
                      <a:t>n</a:t>
                    </a:r>
                    <a:r>
                      <a:rPr lang="en-US" altLang="zh-CN" sz="26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m:rPr>
                                <m:sty m:val="p"/>
                              </m:rPr>
                              <a:rPr lang="en-US" altLang="zh-CN" sz="2600">
                                <a:effectLst/>
                                <a:latin typeface="Cambria Math" panose="02040503050406030204" pitchFamily="18" charset="0"/>
                                <a:ea typeface="宋体" panose="02010600030101010101" pitchFamily="2" charset="-122"/>
                              </a:rPr>
                              <m:t>sin</m:t>
                            </m:r>
                            <m:r>
                              <a:rPr lang="en-US" altLang="zh-CN" sz="2600" i="1">
                                <a:effectLst/>
                                <a:latin typeface="Cambria Math" panose="02040503050406030204" pitchFamily="18" charset="0"/>
                                <a:ea typeface="宋体" panose="02010600030101010101" pitchFamily="2" charset="-122"/>
                              </a:rPr>
                              <m:t>𝑟</m:t>
                            </m:r>
                          </m:num>
                          <m:den>
                            <m:r>
                              <m:rPr>
                                <m:sty m:val="p"/>
                              </m:rPr>
                              <a:rPr lang="en-US" altLang="zh-CN" sz="2600">
                                <a:effectLst/>
                                <a:latin typeface="Cambria Math" panose="02040503050406030204" pitchFamily="18" charset="0"/>
                                <a:ea typeface="宋体" panose="02010600030101010101" pitchFamily="2" charset="-122"/>
                              </a:rPr>
                              <m:t>sin</m:t>
                            </m:r>
                            <m:r>
                              <a:rPr lang="en-US" altLang="zh-CN" sz="2600" i="1">
                                <a:effectLst/>
                                <a:latin typeface="Cambria Math" panose="02040503050406030204" pitchFamily="18" charset="0"/>
                                <a:ea typeface="宋体" panose="02010600030101010101" pitchFamily="2" charset="-122"/>
                              </a:rPr>
                              <m:t>𝑖</m:t>
                            </m:r>
                          </m:den>
                        </m:f>
                      </m:oMath>
                    </a14:m>
                    <a:endParaRPr lang="zh-CN" altLang="zh-CN" sz="2600">
                      <a:effectLst/>
                      <a:latin typeface="Times New Roman" panose="02020603050405020304" pitchFamily="18" charset="0"/>
                      <a:ea typeface="宋体" panose="02010600030101010101" pitchFamily="2" charset="-122"/>
                    </a:endParaRPr>
                  </a:p>
                  <a:p>
                    <a:pPr>
                      <a:lnSpc>
                        <a:spcPct val="140000"/>
                      </a:lnSpc>
                      <a:spcAft>
                        <a:spcPts val="0"/>
                      </a:spcAft>
                      <a:tabLst>
                        <a:tab pos="2790825" algn="l"/>
                        <a:tab pos="4231005" algn="l"/>
                      </a:tabLst>
                    </a:pPr>
                    <a:r>
                      <a:rPr lang="zh-CN" altLang="zh-CN" sz="2600">
                        <a:effectLst/>
                        <a:latin typeface="Times New Roman" panose="02020603050405020304" pitchFamily="18" charset="0"/>
                        <a:ea typeface="楷体" panose="02010609060101010101" pitchFamily="49" charset="-122"/>
                      </a:rPr>
                      <a:t>根据几何关系有</a:t>
                    </a:r>
                    <a:r>
                      <a:rPr lang="en-US" altLang="zh-CN" sz="2600" i="1">
                        <a:effectLst/>
                        <a:latin typeface="Times New Roman" panose="02020603050405020304" pitchFamily="18" charset="0"/>
                        <a:ea typeface="宋体" panose="02010600030101010101" pitchFamily="2" charset="-122"/>
                      </a:rPr>
                      <a:t>r</a:t>
                    </a:r>
                    <a:r>
                      <a:rPr lang="en-US" altLang="zh-CN" sz="2600">
                        <a:effectLst/>
                        <a:latin typeface="Times New Roman" panose="02020603050405020304" pitchFamily="18" charset="0"/>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FOA</a:t>
                    </a:r>
                    <a:r>
                      <a:rPr lang="en-US" altLang="zh-CN" sz="2600">
                        <a:effectLst/>
                        <a:latin typeface="Times New Roman" panose="02020603050405020304" pitchFamily="18" charset="0"/>
                        <a:ea typeface="宋体" panose="02010600030101010101" pitchFamily="2" charset="-122"/>
                      </a:rPr>
                      <a:t>=180°-</a:t>
                    </a:r>
                    <a:r>
                      <a:rPr lang="zh-CN" altLang="zh-CN" sz="26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600" i="1">
                        <a:effectLst/>
                        <a:latin typeface="Times New Roman" panose="02020603050405020304" pitchFamily="18" charset="0"/>
                        <a:ea typeface="宋体" panose="02010600030101010101" pitchFamily="2" charset="-122"/>
                      </a:rPr>
                      <a:t>FOE</a:t>
                    </a:r>
                    <a:endParaRPr lang="zh-CN" altLang="zh-CN" sz="2600">
                      <a:effectLst/>
                      <a:latin typeface="Times New Roman" panose="02020603050405020304" pitchFamily="18" charset="0"/>
                      <a:ea typeface="宋体" panose="02010600030101010101" pitchFamily="2" charset="-122"/>
                    </a:endParaRPr>
                  </a:p>
                  <a:p>
                    <a:pPr>
                      <a:lnSpc>
                        <a:spcPct val="140000"/>
                      </a:lnSpc>
                      <a:spcAft>
                        <a:spcPts val="0"/>
                      </a:spcAft>
                      <a:tabLst>
                        <a:tab pos="2790825" algn="l"/>
                        <a:tab pos="4231005" algn="l"/>
                      </a:tabLst>
                    </a:pPr>
                    <a:r>
                      <a:rPr lang="zh-CN" altLang="zh-CN" sz="2600">
                        <a:effectLst/>
                        <a:latin typeface="Times New Roman" panose="02020603050405020304" pitchFamily="18" charset="0"/>
                        <a:ea typeface="楷体" panose="02010609060101010101" pitchFamily="49" charset="-122"/>
                      </a:rPr>
                      <a:t>根据正弦定理有</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m:rPr>
                                <m:sty m:val="p"/>
                              </m:rPr>
                              <a:rPr lang="en-US" altLang="zh-CN" sz="2600">
                                <a:effectLst/>
                                <a:latin typeface="Cambria Math" panose="02040503050406030204" pitchFamily="18" charset="0"/>
                                <a:ea typeface="宋体" panose="02010600030101010101" pitchFamily="2" charset="-122"/>
                              </a:rPr>
                              <m:t>sin</m:t>
                            </m:r>
                            <m:r>
                              <a:rPr lang="en-US" altLang="zh-CN" sz="2600" i="1">
                                <a:effectLst/>
                                <a:latin typeface="Cambria Math" panose="02040503050406030204" pitchFamily="18" charset="0"/>
                                <a:ea typeface="宋体" panose="02010600030101010101" pitchFamily="2" charset="-122"/>
                              </a:rPr>
                              <m:t>𝑟</m:t>
                            </m:r>
                          </m:num>
                          <m:den>
                            <m:r>
                              <m:rPr>
                                <m:sty m:val="p"/>
                              </m:rPr>
                              <a:rPr lang="en-US" altLang="zh-CN" sz="2600">
                                <a:effectLst/>
                                <a:latin typeface="Cambria Math" panose="02040503050406030204" pitchFamily="18" charset="0"/>
                                <a:ea typeface="宋体" panose="02010600030101010101" pitchFamily="2" charset="-122"/>
                              </a:rPr>
                              <m:t>sin</m:t>
                            </m:r>
                            <m:r>
                              <a:rPr lang="en-US" altLang="zh-CN" sz="2600" i="1">
                                <a:effectLst/>
                                <a:latin typeface="Cambria Math" panose="02040503050406030204" pitchFamily="18" charset="0"/>
                                <a:ea typeface="宋体" panose="02010600030101010101" pitchFamily="2" charset="-122"/>
                              </a:rPr>
                              <m:t>𝑖</m:t>
                            </m:r>
                          </m:den>
                        </m:f>
                      </m:oMath>
                    </a14:m>
                    <a:r>
                      <a:rPr lang="en-US" altLang="zh-CN" sz="26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a:rPr lang="en-US" altLang="zh-CN" sz="2600" i="1">
                                <a:effectLst/>
                                <a:latin typeface="Cambria Math" panose="02040503050406030204" pitchFamily="18" charset="0"/>
                                <a:ea typeface="宋体" panose="02010600030101010101" pitchFamily="2" charset="-122"/>
                              </a:rPr>
                              <m:t>𝐸𝐹</m:t>
                            </m:r>
                          </m:num>
                          <m:den>
                            <m:r>
                              <a:rPr lang="en-US" altLang="zh-CN" sz="2600" i="1">
                                <a:effectLst/>
                                <a:latin typeface="Cambria Math" panose="02040503050406030204" pitchFamily="18" charset="0"/>
                                <a:ea typeface="宋体" panose="02010600030101010101" pitchFamily="2" charset="-122"/>
                              </a:rPr>
                              <m:t>𝑂𝐸</m:t>
                            </m:r>
                          </m:den>
                        </m:f>
                      </m:oMath>
                    </a14:m>
                    <a:endParaRPr lang="zh-CN" altLang="zh-CN" sz="2600">
                      <a:effectLst/>
                      <a:latin typeface="Times New Roman" panose="02020603050405020304" pitchFamily="18" charset="0"/>
                      <a:ea typeface="宋体" panose="02010600030101010101" pitchFamily="2" charset="-122"/>
                    </a:endParaRPr>
                  </a:p>
                  <a:p>
                    <a:pPr>
                      <a:lnSpc>
                        <a:spcPct val="140000"/>
                      </a:lnSpc>
                      <a:spcAft>
                        <a:spcPts val="0"/>
                      </a:spcAft>
                      <a:tabLst>
                        <a:tab pos="2790825" algn="l"/>
                        <a:tab pos="4231005" algn="l"/>
                      </a:tabLst>
                    </a:pPr>
                    <a:r>
                      <a:rPr lang="zh-CN" altLang="zh-CN" sz="2600">
                        <a:effectLst/>
                        <a:latin typeface="Times New Roman" panose="02020603050405020304" pitchFamily="18" charset="0"/>
                        <a:ea typeface="楷体" panose="02010609060101010101" pitchFamily="49" charset="-122"/>
                      </a:rPr>
                      <a:t>则有</a:t>
                    </a:r>
                    <a:r>
                      <a:rPr lang="en-US" altLang="zh-CN" sz="2600" i="1" smtClean="0">
                        <a:effectLst/>
                        <a:latin typeface="Times New Roman" panose="02020603050405020304" pitchFamily="18" charset="0"/>
                        <a:ea typeface="宋体" panose="02010600030101010101" pitchFamily="2" charset="-122"/>
                      </a:rPr>
                      <a:t>EF</a:t>
                    </a:r>
                    <a:r>
                      <a:rPr lang="en-US" altLang="zh-CN" sz="2600" smtClean="0">
                        <a:effectLst/>
                        <a:latin typeface="Times New Roman" panose="02020603050405020304" pitchFamily="18" charset="0"/>
                        <a:ea typeface="宋体" panose="02010600030101010101" pitchFamily="2" charset="-122"/>
                      </a:rPr>
                      <a:t>=</a:t>
                    </a:r>
                    <a:r>
                      <a:rPr lang="en-US" altLang="zh-CN" sz="2600" i="1" smtClean="0">
                        <a:effectLst/>
                        <a:latin typeface="Times New Roman" panose="02020603050405020304" pitchFamily="18" charset="0"/>
                        <a:ea typeface="宋体" panose="02010600030101010101" pitchFamily="2" charset="-122"/>
                      </a:rPr>
                      <a:t>n</a:t>
                    </a:r>
                    <a:r>
                      <a:rPr lang="en-US" altLang="zh-CN" sz="2600" smtClean="0">
                        <a:effectLst/>
                        <a:latin typeface="Times New Roman" panose="02020603050405020304" pitchFamily="18" charset="0"/>
                        <a:ea typeface="宋体" panose="02010600030101010101" pitchFamily="2" charset="-122"/>
                      </a:rPr>
                      <a:t>·</a:t>
                    </a:r>
                    <a:r>
                      <a:rPr lang="en-US" altLang="zh-CN" sz="2600" i="1" smtClean="0">
                        <a:effectLst/>
                        <a:latin typeface="Times New Roman" panose="02020603050405020304" pitchFamily="18" charset="0"/>
                        <a:ea typeface="宋体" panose="02010600030101010101" pitchFamily="2" charset="-122"/>
                      </a:rPr>
                      <a:t>OE</a:t>
                    </a:r>
                  </a:p>
                  <a:p>
                    <a:pPr>
                      <a:lnSpc>
                        <a:spcPct val="140000"/>
                      </a:lnSpc>
                      <a:spcAft>
                        <a:spcPts val="0"/>
                      </a:spcAft>
                      <a:tabLst>
                        <a:tab pos="2790825" algn="l"/>
                        <a:tab pos="4231005" algn="l"/>
                      </a:tabLst>
                    </a:pPr>
                    <a:r>
                      <a:rPr lang="zh-CN" altLang="zh-CN" sz="2600">
                        <a:latin typeface="Times New Roman" panose="02020603050405020304" pitchFamily="18" charset="0"/>
                        <a:ea typeface="楷体" panose="02010609060101010101" pitchFamily="49" charset="-122"/>
                      </a:rPr>
                      <a:t>根据折射率与光速的关系有</a:t>
                    </a:r>
                    <a:r>
                      <a:rPr lang="en-US" altLang="zh-CN" sz="2600" i="1">
                        <a:effectLst/>
                        <a:latin typeface="Times New Roman" panose="02020603050405020304" pitchFamily="18" charset="0"/>
                        <a:ea typeface="宋体" panose="02010600030101010101" pitchFamily="2" charset="-122"/>
                      </a:rPr>
                      <a:t>n</a:t>
                    </a:r>
                    <a:r>
                      <a:rPr lang="en-US" altLang="zh-CN" sz="26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a:rPr lang="en-US" altLang="zh-CN" sz="2600" i="1">
                                <a:effectLst/>
                                <a:latin typeface="Cambria Math" panose="02040503050406030204" pitchFamily="18" charset="0"/>
                                <a:ea typeface="宋体" panose="02010600030101010101" pitchFamily="2" charset="-122"/>
                              </a:rPr>
                              <m:t>𝑐</m:t>
                            </m:r>
                          </m:num>
                          <m:den>
                            <m:r>
                              <a:rPr lang="en-US" altLang="zh-CN" sz="2600" i="1">
                                <a:effectLst/>
                                <a:latin typeface="Cambria Math" panose="02040503050406030204" pitchFamily="18" charset="0"/>
                                <a:ea typeface="宋体" panose="02010600030101010101" pitchFamily="2" charset="-122"/>
                              </a:rPr>
                              <m:t>𝑣</m:t>
                            </m:r>
                          </m:den>
                        </m:f>
                      </m:oMath>
                    </a14:m>
                    <a:endParaRPr lang="zh-CN" altLang="zh-CN" sz="2600">
                      <a:effectLst/>
                      <a:latin typeface="Times New Roman" panose="02020603050405020304" pitchFamily="18" charset="0"/>
                      <a:ea typeface="宋体" panose="02010600030101010101" pitchFamily="2" charset="-122"/>
                    </a:endParaRPr>
                  </a:p>
                  <a:p>
                    <a:pPr>
                      <a:lnSpc>
                        <a:spcPct val="140000"/>
                      </a:lnSpc>
                      <a:spcAft>
                        <a:spcPts val="0"/>
                      </a:spcAft>
                      <a:tabLst>
                        <a:tab pos="2790825" algn="l"/>
                        <a:tab pos="4231005" algn="l"/>
                      </a:tabLst>
                    </a:pPr>
                    <a:r>
                      <a:rPr lang="zh-CN" altLang="zh-CN" sz="2600">
                        <a:effectLst/>
                        <a:latin typeface="Times New Roman" panose="02020603050405020304" pitchFamily="18" charset="0"/>
                        <a:ea typeface="楷体" panose="02010609060101010101" pitchFamily="49" charset="-122"/>
                      </a:rPr>
                      <a:t>光从</a:t>
                    </a:r>
                    <a:r>
                      <a:rPr lang="en-US" altLang="zh-CN" sz="2600" i="1">
                        <a:effectLst/>
                        <a:latin typeface="Times New Roman" panose="02020603050405020304" pitchFamily="18" charset="0"/>
                        <a:ea typeface="宋体" panose="02010600030101010101" pitchFamily="2" charset="-122"/>
                      </a:rPr>
                      <a:t>E</a:t>
                    </a:r>
                    <a:r>
                      <a:rPr lang="zh-CN" altLang="zh-CN" sz="2600">
                        <a:effectLst/>
                        <a:latin typeface="Times New Roman" panose="02020603050405020304" pitchFamily="18" charset="0"/>
                        <a:ea typeface="楷体" panose="02010609060101010101" pitchFamily="49" charset="-122"/>
                      </a:rPr>
                      <a:t>点传播到</a:t>
                    </a:r>
                    <a:r>
                      <a:rPr lang="en-US" altLang="zh-CN" sz="2600" i="1">
                        <a:effectLst/>
                        <a:latin typeface="Times New Roman" panose="02020603050405020304" pitchFamily="18" charset="0"/>
                        <a:ea typeface="宋体" panose="02010600030101010101" pitchFamily="2" charset="-122"/>
                      </a:rPr>
                      <a:t>F</a:t>
                    </a:r>
                    <a:r>
                      <a:rPr lang="zh-CN" altLang="zh-CN" sz="2600">
                        <a:effectLst/>
                        <a:latin typeface="Times New Roman" panose="02020603050405020304" pitchFamily="18" charset="0"/>
                        <a:ea typeface="楷体" panose="02010609060101010101" pitchFamily="49" charset="-122"/>
                      </a:rPr>
                      <a:t>点所用时间</a:t>
                    </a:r>
                    <a:r>
                      <a:rPr lang="en-US" altLang="zh-CN" sz="2600" i="1">
                        <a:effectLst/>
                        <a:latin typeface="Times New Roman" panose="02020603050405020304" pitchFamily="18" charset="0"/>
                        <a:ea typeface="宋体" panose="02010600030101010101" pitchFamily="2" charset="-122"/>
                      </a:rPr>
                      <a:t>t</a:t>
                    </a:r>
                    <a:r>
                      <a:rPr lang="en-US" altLang="zh-CN" sz="26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a:rPr lang="en-US" altLang="zh-CN" sz="2600" i="1">
                                <a:effectLst/>
                                <a:latin typeface="Cambria Math" panose="02040503050406030204" pitchFamily="18" charset="0"/>
                                <a:ea typeface="宋体" panose="02010600030101010101" pitchFamily="2" charset="-122"/>
                              </a:rPr>
                              <m:t>𝐸𝐹</m:t>
                            </m:r>
                          </m:num>
                          <m:den>
                            <m:r>
                              <a:rPr lang="en-US" altLang="zh-CN" sz="2600" i="1">
                                <a:effectLst/>
                                <a:latin typeface="Cambria Math" panose="02040503050406030204" pitchFamily="18" charset="0"/>
                                <a:ea typeface="宋体" panose="02010600030101010101" pitchFamily="2" charset="-122"/>
                              </a:rPr>
                              <m:t>𝑣</m:t>
                            </m:r>
                          </m:den>
                        </m:f>
                      </m:oMath>
                    </a14:m>
                    <a:endParaRPr lang="zh-CN" altLang="zh-CN" sz="2600">
                      <a:effectLst/>
                      <a:latin typeface="Times New Roman" panose="02020603050405020304" pitchFamily="18" charset="0"/>
                      <a:ea typeface="宋体" panose="02010600030101010101" pitchFamily="2" charset="-122"/>
                    </a:endParaRPr>
                  </a:p>
                  <a:p>
                    <a:pPr>
                      <a:lnSpc>
                        <a:spcPct val="140000"/>
                      </a:lnSpc>
                      <a:spcAft>
                        <a:spcPts val="0"/>
                      </a:spcAft>
                      <a:tabLst>
                        <a:tab pos="2790825" algn="l"/>
                        <a:tab pos="4231005" algn="l"/>
                      </a:tabLst>
                    </a:pPr>
                    <a:r>
                      <a:rPr lang="zh-CN" altLang="zh-CN" sz="2600">
                        <a:effectLst/>
                        <a:latin typeface="Times New Roman" panose="02020603050405020304" pitchFamily="18" charset="0"/>
                        <a:ea typeface="楷体" panose="02010609060101010101" pitchFamily="49" charset="-122"/>
                      </a:rPr>
                      <a:t>联立解得</a:t>
                    </a:r>
                    <a:r>
                      <a:rPr lang="en-US" altLang="zh-CN" sz="2600" i="1">
                        <a:effectLst/>
                        <a:latin typeface="Times New Roman" panose="02020603050405020304" pitchFamily="18" charset="0"/>
                        <a:ea typeface="宋体" panose="02010600030101010101" pitchFamily="2" charset="-122"/>
                      </a:rPr>
                      <a:t>t</a:t>
                    </a:r>
                    <a:r>
                      <a:rPr lang="en-US" altLang="zh-CN" sz="26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rPr>
                            </m:ctrlPr>
                          </m:fPr>
                          <m:num>
                            <m:r>
                              <a:rPr lang="en-US" altLang="zh-CN" sz="2600">
                                <a:effectLst/>
                                <a:latin typeface="Cambria Math" panose="02040503050406030204" pitchFamily="18" charset="0"/>
                                <a:ea typeface="宋体" panose="02010600030101010101" pitchFamily="2" charset="-122"/>
                              </a:rPr>
                              <m:t>34</m:t>
                            </m:r>
                            <m:r>
                              <a:rPr lang="en-US" altLang="zh-CN" sz="2600" i="1">
                                <a:effectLst/>
                                <a:latin typeface="Cambria Math" panose="02040503050406030204" pitchFamily="18" charset="0"/>
                                <a:ea typeface="宋体" panose="02010600030101010101" pitchFamily="2" charset="-122"/>
                              </a:rPr>
                              <m:t>𝑅</m:t>
                            </m:r>
                          </m:num>
                          <m:den>
                            <m:r>
                              <a:rPr lang="en-US" altLang="zh-CN" sz="2600">
                                <a:effectLst/>
                                <a:latin typeface="Cambria Math" panose="02040503050406030204" pitchFamily="18" charset="0"/>
                                <a:ea typeface="宋体" panose="02010600030101010101" pitchFamily="2" charset="-122"/>
                              </a:rPr>
                              <m:t>15</m:t>
                            </m:r>
                            <m:r>
                              <a:rPr lang="en-US" altLang="zh-CN" sz="2600" i="1">
                                <a:effectLst/>
                                <a:latin typeface="Cambria Math" panose="02040503050406030204" pitchFamily="18" charset="0"/>
                                <a:ea typeface="宋体" panose="02010600030101010101" pitchFamily="2" charset="-122"/>
                              </a:rPr>
                              <m:t>𝑐</m:t>
                            </m:r>
                          </m:den>
                        </m:f>
                      </m:oMath>
                    </a14:m>
                    <a:r>
                      <a:rPr lang="zh-CN" altLang="zh-CN" sz="2600" smtClean="0">
                        <a:effectLst/>
                        <a:latin typeface="Times New Roman" panose="02020603050405020304" pitchFamily="18" charset="0"/>
                        <a:ea typeface="楷体" panose="02010609060101010101" pitchFamily="49" charset="-122"/>
                      </a:rPr>
                      <a:t>。</a:t>
                    </a:r>
                    <a:endParaRPr lang="zh-CN" altLang="zh-CN" sz="2600">
                      <a:effectLst/>
                      <a:latin typeface="Times New Roman" panose="02020603050405020304" pitchFamily="18" charset="0"/>
                      <a:ea typeface="宋体" panose="02010600030101010101" pitchFamily="2" charset="-122"/>
                    </a:endParaRPr>
                  </a:p>
                </p:txBody>
              </p:sp>
            </mc:Choice>
            <mc:Fallback xmlns="">
              <p:sp>
                <p:nvSpPr>
                  <p:cNvPr id="43" name="矩形 42"/>
                  <p:cNvSpPr>
                    <a:spLocks noRot="1" noChangeAspect="1" noMove="1" noResize="1" noEditPoints="1" noAdjustHandles="1" noChangeArrowheads="1" noChangeShapeType="1" noTextEdit="1"/>
                  </p:cNvSpPr>
                  <p:nvPr/>
                </p:nvSpPr>
                <p:spPr>
                  <a:xfrm>
                    <a:off x="389206" y="1401713"/>
                    <a:ext cx="11412000" cy="5686750"/>
                  </a:xfrm>
                  <a:prstGeom prst="rect">
                    <a:avLst/>
                  </a:prstGeom>
                  <a:blipFill rotWithShape="0">
                    <a:blip r:embed="rId7"/>
                    <a:stretch>
                      <a:fillRect l="-962" b="-107"/>
                    </a:stretch>
                  </a:blipFill>
                </p:spPr>
                <p:txBody>
                  <a:bodyPr/>
                  <a:lstStyle/>
                  <a:p>
                    <a:r>
                      <a:rPr lang="zh-CN" altLang="en-US">
                        <a:noFill/>
                      </a:rPr>
                      <a:t> </a:t>
                    </a:r>
                  </a:p>
                </p:txBody>
              </p:sp>
            </mc:Fallback>
          </mc:AlternateContent>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1" name="image207.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470" y="2133650"/>
              <a:ext cx="2789779" cy="2425964"/>
            </a:xfrm>
            <a:prstGeom prst="rect">
              <a:avLst/>
            </a:prstGeom>
            <a:noFill/>
            <a:ln>
              <a:noFill/>
            </a:ln>
          </p:spPr>
        </p:pic>
      </p:grpSp>
      <p:sp>
        <p:nvSpPr>
          <p:cNvPr id="23" name="圆角矩形 22">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996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7"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mc:AlternateContent xmlns:mc="http://schemas.openxmlformats.org/markup-compatibility/2006" xmlns:a14="http://schemas.microsoft.com/office/drawing/2010/main">
        <mc:Choice Requires="a14">
          <p:sp>
            <p:nvSpPr>
              <p:cNvPr id="3" name="矩形 2"/>
              <p:cNvSpPr/>
              <p:nvPr/>
            </p:nvSpPr>
            <p:spPr>
              <a:xfrm>
                <a:off x="334566" y="45418"/>
                <a:ext cx="11449272" cy="5270032"/>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5.</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山东卷</a:t>
                </a:r>
                <a:r>
                  <a:rPr lang="en-US" altLang="zh-CN" sz="2800">
                    <a:effectLst/>
                    <a:latin typeface="Times New Roman" panose="02020603050405020304" pitchFamily="18" charset="0"/>
                    <a:ea typeface="宋体" panose="02010600030101010101" pitchFamily="2" charset="-122"/>
                  </a:rPr>
                  <a:t>·15</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由透明介质制作的光学功能器件截面如图所示，器件下表面圆弧以</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点为圆心，上表面圆弧以</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点为圆心，两圆弧的半径及</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两点间距离均为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，点</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在下表面圆弧上。左界面</a:t>
                </a:r>
                <a:r>
                  <a:rPr lang="en-US" altLang="zh-CN" sz="2800" i="1">
                    <a:effectLst/>
                    <a:latin typeface="Times New Roman" panose="02020603050405020304" pitchFamily="18" charset="0"/>
                    <a:ea typeface="宋体" panose="02010600030101010101" pitchFamily="2" charset="-122"/>
                  </a:rPr>
                  <a:t>AF</a:t>
                </a:r>
                <a:r>
                  <a:rPr lang="zh-CN" altLang="zh-CN" sz="2800">
                    <a:effectLst/>
                    <a:latin typeface="Times New Roman" panose="02020603050405020304" pitchFamily="18" charset="0"/>
                    <a:ea typeface="宋体" panose="02010600030101010101" pitchFamily="2" charset="-122"/>
                  </a:rPr>
                  <a:t>和右界面</a:t>
                </a:r>
                <a:r>
                  <a:rPr lang="en-US" altLang="zh-CN" sz="2800" i="1">
                    <a:effectLst/>
                    <a:latin typeface="Times New Roman" panose="02020603050405020304" pitchFamily="18" charset="0"/>
                    <a:ea typeface="宋体" panose="02010600030101010101" pitchFamily="2" charset="-122"/>
                  </a:rPr>
                  <a:t>CH</a:t>
                </a:r>
                <a:r>
                  <a:rPr lang="zh-CN" altLang="zh-CN" sz="2800">
                    <a:effectLst/>
                    <a:latin typeface="Times New Roman" panose="02020603050405020304" pitchFamily="18" charset="0"/>
                    <a:ea typeface="宋体" panose="02010600030101010101" pitchFamily="2" charset="-122"/>
                  </a:rPr>
                  <a:t>与</a:t>
                </a:r>
                <a:r>
                  <a:rPr lang="en-US" altLang="zh-CN" sz="2800" i="1">
                    <a:effectLst/>
                    <a:latin typeface="Times New Roman" panose="02020603050405020304" pitchFamily="18" charset="0"/>
                    <a:ea typeface="宋体" panose="02010600030101010101" pitchFamily="2" charset="-122"/>
                  </a:rPr>
                  <a:t>OO'</a:t>
                </a:r>
                <a:r>
                  <a:rPr lang="zh-CN" altLang="zh-CN" sz="2800">
                    <a:effectLst/>
                    <a:latin typeface="Times New Roman" panose="02020603050405020304" pitchFamily="18" charset="0"/>
                    <a:ea typeface="宋体" panose="02010600030101010101" pitchFamily="2" charset="-122"/>
                  </a:rPr>
                  <a:t>平行，到</a:t>
                </a:r>
                <a:r>
                  <a:rPr lang="en-US" altLang="zh-CN" sz="2800" i="1">
                    <a:effectLst/>
                    <a:latin typeface="Times New Roman" panose="02020603050405020304" pitchFamily="18" charset="0"/>
                    <a:ea typeface="宋体" panose="02010600030101010101" pitchFamily="2" charset="-122"/>
                  </a:rPr>
                  <a:t>OO'</a:t>
                </a:r>
                <a:r>
                  <a:rPr lang="zh-CN" altLang="zh-CN" sz="2800">
                    <a:effectLst/>
                    <a:latin typeface="Times New Roman" panose="02020603050405020304" pitchFamily="18" charset="0"/>
                    <a:ea typeface="宋体" panose="02010600030101010101" pitchFamily="2" charset="-122"/>
                  </a:rPr>
                  <a:t>的距离均为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9</m:t>
                        </m:r>
                      </m:num>
                      <m:den>
                        <m:r>
                          <a:rPr lang="en-US" altLang="zh-CN" sz="2800">
                            <a:effectLst/>
                            <a:latin typeface="Cambria Math" panose="02040503050406030204" pitchFamily="18" charset="0"/>
                            <a:ea typeface="宋体" panose="02010600030101010101" pitchFamily="2" charset="-122"/>
                          </a:rPr>
                          <m:t>10</m:t>
                        </m:r>
                      </m:den>
                    </m:f>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(1)</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点与</a:t>
                </a:r>
                <a:r>
                  <a:rPr lang="en-US" altLang="zh-CN" sz="2800" i="1">
                    <a:effectLst/>
                    <a:latin typeface="Times New Roman" panose="02020603050405020304" pitchFamily="18" charset="0"/>
                    <a:ea typeface="宋体" panose="02010600030101010101" pitchFamily="2" charset="-122"/>
                  </a:rPr>
                  <a:t>OO'</a:t>
                </a:r>
                <a:r>
                  <a:rPr lang="zh-CN" altLang="zh-CN" sz="2800">
                    <a:effectLst/>
                    <a:latin typeface="Times New Roman" panose="02020603050405020304" pitchFamily="18" charset="0"/>
                    <a:ea typeface="宋体" panose="02010600030101010101" pitchFamily="2" charset="-122"/>
                  </a:rPr>
                  <a:t>的距离为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，单色光线从</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点平行于</a:t>
                </a:r>
                <a:r>
                  <a:rPr lang="en-US" altLang="zh-CN" sz="2800" i="1" smtClean="0">
                    <a:effectLst/>
                    <a:latin typeface="Times New Roman" panose="02020603050405020304" pitchFamily="18" charset="0"/>
                    <a:ea typeface="宋体" panose="02010600030101010101" pitchFamily="2" charset="-122"/>
                  </a:rPr>
                  <a:t>OO'</a:t>
                </a:r>
                <a:r>
                  <a:rPr lang="zh-CN" altLang="zh-CN" sz="2800" smtClean="0">
                    <a:effectLst/>
                    <a:latin typeface="Times New Roman" panose="02020603050405020304" pitchFamily="18" charset="0"/>
                    <a:ea typeface="宋体" panose="02010600030101010101" pitchFamily="2" charset="-122"/>
                  </a:rPr>
                  <a:t>射</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宋体" panose="02010600030101010101" pitchFamily="2" charset="-122"/>
                  </a:rPr>
                  <a:t>入</a:t>
                </a:r>
                <a:r>
                  <a:rPr lang="zh-CN" altLang="zh-CN" sz="2800">
                    <a:effectLst/>
                    <a:latin typeface="Times New Roman" panose="02020603050405020304" pitchFamily="18" charset="0"/>
                    <a:ea typeface="宋体" panose="02010600030101010101" pitchFamily="2" charset="-122"/>
                  </a:rPr>
                  <a:t>介质，射出后恰好经过</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点，求介质对该单色光的</a:t>
                </a:r>
                <a:r>
                  <a:rPr lang="zh-CN" altLang="zh-CN" sz="2800" smtClean="0">
                    <a:effectLst/>
                    <a:latin typeface="Times New Roman" panose="02020603050405020304" pitchFamily="18" charset="0"/>
                    <a:ea typeface="宋体" panose="02010600030101010101" pitchFamily="2" charset="-122"/>
                  </a:rPr>
                  <a:t>折</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宋体" panose="02010600030101010101" pitchFamily="2" charset="-122"/>
                  </a:rPr>
                  <a:t>射</a:t>
                </a:r>
                <a:r>
                  <a:rPr lang="zh-CN" altLang="zh-CN" sz="2800">
                    <a:effectLst/>
                    <a:latin typeface="Times New Roman" panose="02020603050405020304" pitchFamily="18" charset="0"/>
                    <a:ea typeface="宋体" panose="02010600030101010101" pitchFamily="2" charset="-122"/>
                  </a:rPr>
                  <a:t>率</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34566" y="45418"/>
                <a:ext cx="11449272" cy="5270032"/>
              </a:xfrm>
              <a:prstGeom prst="rect">
                <a:avLst/>
              </a:prstGeom>
              <a:blipFill rotWithShape="0">
                <a:blip r:embed="rId8"/>
                <a:stretch>
                  <a:fillRect l="-1118" r="-3301" b="-809"/>
                </a:stretch>
              </a:blipFill>
            </p:spPr>
            <p:txBody>
              <a:bodyPr/>
              <a:lstStyle/>
              <a:p>
                <a:r>
                  <a:rPr lang="zh-CN" altLang="en-US">
                    <a:noFill/>
                  </a:rPr>
                  <a:t> </a:t>
                </a:r>
              </a:p>
            </p:txBody>
          </p:sp>
        </mc:Fallback>
      </mc:AlternateContent>
      <p:pic>
        <p:nvPicPr>
          <p:cNvPr id="29" name="image208.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5850" y="2331398"/>
            <a:ext cx="2407038" cy="2664296"/>
          </a:xfrm>
          <a:prstGeom prst="rect">
            <a:avLst/>
          </a:prstGeom>
          <a:noFill/>
          <a:ln>
            <a:noFill/>
          </a:ln>
        </p:spPr>
      </p:pic>
      <mc:AlternateContent xmlns:mc="http://schemas.openxmlformats.org/markup-compatibility/2006" xmlns:a14="http://schemas.microsoft.com/office/drawing/2010/main">
        <mc:Choice Requires="a14">
          <p:sp>
            <p:nvSpPr>
              <p:cNvPr id="30" name="矩形 29"/>
              <p:cNvSpPr/>
              <p:nvPr/>
            </p:nvSpPr>
            <p:spPr>
              <a:xfrm>
                <a:off x="334566" y="5222632"/>
                <a:ext cx="11449272" cy="799450"/>
              </a:xfrm>
              <a:prstGeom prst="rect">
                <a:avLst/>
              </a:prstGeom>
            </p:spPr>
            <p:txBody>
              <a:bodyPr wrap="square">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rad>
                      <m:radPr>
                        <m:degHide m:val="on"/>
                        <m:ctrlPr>
                          <a:rPr lang="zh-CN" altLang="zh-CN" sz="2800" i="1" smtClean="0">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m:t>
                        </m:r>
                      </m:e>
                    </m:rad>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30" name="矩形 29"/>
              <p:cNvSpPr>
                <a:spLocks noRot="1" noChangeAspect="1" noMove="1" noResize="1" noEditPoints="1" noAdjustHandles="1" noChangeArrowheads="1" noChangeShapeType="1" noTextEdit="1"/>
              </p:cNvSpPr>
              <p:nvPr/>
            </p:nvSpPr>
            <p:spPr>
              <a:xfrm>
                <a:off x="334566" y="5222632"/>
                <a:ext cx="11449272" cy="799450"/>
              </a:xfrm>
              <a:prstGeom prst="rect">
                <a:avLst/>
              </a:prstGeom>
              <a:blipFill rotWithShape="0">
                <a:blip r:embed="rId10"/>
                <a:stretch>
                  <a:fillRect l="-1118" b="-91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61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2" name="组合 1"/>
          <p:cNvGrpSpPr/>
          <p:nvPr/>
        </p:nvGrpSpPr>
        <p:grpSpPr>
          <a:xfrm>
            <a:off x="0" y="279728"/>
            <a:ext cx="11801206" cy="5886370"/>
            <a:chOff x="0" y="117426"/>
            <a:chExt cx="11801206" cy="5886370"/>
          </a:xfrm>
        </p:grpSpPr>
        <p:grpSp>
          <p:nvGrpSpPr>
            <p:cNvPr id="11" name="组合 10"/>
            <p:cNvGrpSpPr/>
            <p:nvPr/>
          </p:nvGrpSpPr>
          <p:grpSpPr>
            <a:xfrm>
              <a:off x="0" y="117426"/>
              <a:ext cx="11801206" cy="5886370"/>
              <a:chOff x="0" y="916630"/>
              <a:chExt cx="11801206" cy="5886370"/>
            </a:xfrm>
          </p:grpSpPr>
          <mc:AlternateContent xmlns:mc="http://schemas.openxmlformats.org/markup-compatibility/2006" xmlns:a14="http://schemas.microsoft.com/office/drawing/2010/main">
            <mc:Choice Requires="a14">
              <p:sp>
                <p:nvSpPr>
                  <p:cNvPr id="12" name="矩形 11"/>
                  <p:cNvSpPr/>
                  <p:nvPr/>
                </p:nvSpPr>
                <p:spPr>
                  <a:xfrm>
                    <a:off x="389206" y="1401713"/>
                    <a:ext cx="11412000" cy="5401287"/>
                  </a:xfrm>
                  <a:prstGeom prst="rect">
                    <a:avLst/>
                  </a:prstGeom>
                </p:spPr>
                <p:txBody>
                  <a:bodyPr wrap="square">
                    <a:spAutoFit/>
                  </a:bodyPr>
                  <a:lstStyle/>
                  <a:p>
                    <a:pPr>
                      <a:lnSpc>
                        <a:spcPct val="14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如图甲所示</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根据题意可知</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点与</a:t>
                    </a:r>
                    <a:r>
                      <a:rPr lang="en-US" altLang="zh-CN" sz="2800" i="1">
                        <a:effectLst/>
                        <a:latin typeface="Times New Roman" panose="02020603050405020304" pitchFamily="18" charset="0"/>
                        <a:ea typeface="宋体" panose="02010600030101010101" pitchFamily="2" charset="-122"/>
                      </a:rPr>
                      <a:t>OO'</a:t>
                    </a:r>
                    <a:r>
                      <a:rPr lang="zh-CN" altLang="zh-CN" sz="2800">
                        <a:effectLst/>
                        <a:latin typeface="Times New Roman" panose="02020603050405020304" pitchFamily="18" charset="0"/>
                        <a:ea typeface="楷体" panose="02010609060101010101" pitchFamily="49" charset="-122"/>
                      </a:rPr>
                      <a:t>的距离为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OB</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zh-CN" altLang="zh-CN" sz="2800" smtClean="0">
                        <a:effectLst/>
                        <a:latin typeface="Times New Roman" panose="02020603050405020304" pitchFamily="18" charset="0"/>
                        <a:ea typeface="楷体" panose="02010609060101010101" pitchFamily="49" charset="-122"/>
                      </a:rPr>
                      <a:t>，</a:t>
                    </a:r>
                    <a:endParaRPr lang="en-US" altLang="zh-CN" sz="2800" smtClean="0">
                      <a:effectLst/>
                      <a:latin typeface="Times New Roman" panose="02020603050405020304" pitchFamily="18" charset="0"/>
                      <a:ea typeface="楷体" panose="02010609060101010101" pitchFamily="49" charset="-122"/>
                    </a:endParaRPr>
                  </a:p>
                  <a:p>
                    <a:pPr>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rPr>
                      <a:t>所以</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θ</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𝑅</m:t>
                            </m:r>
                          </m:num>
                          <m:den>
                            <m:r>
                              <a:rPr lang="en-US" altLang="zh-CN" sz="2800" i="1">
                                <a:effectLst/>
                                <a:latin typeface="Cambria Math" panose="02040503050406030204" pitchFamily="18" charset="0"/>
                                <a:ea typeface="宋体" panose="02010600030101010101" pitchFamily="2" charset="-122"/>
                              </a:rPr>
                              <m:t>𝑅</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2</m:t>
                            </m:r>
                          </m:den>
                        </m:f>
                      </m:oMath>
                    </a14:m>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θ</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=60°</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又因为射出后恰好经过</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楷体" panose="02010609060101010101" pitchFamily="49" charset="-122"/>
                      </a:rPr>
                      <a:t>点，</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楷体" panose="02010609060101010101" pitchFamily="49" charset="-122"/>
                      </a:rPr>
                      <a:t>点为该光学器件上表面圆弧的圆心，则该单色光从</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点沿直线</a:t>
                    </a:r>
                    <a:r>
                      <a:rPr lang="en-US" altLang="zh-CN" sz="2800" i="1">
                        <a:effectLst/>
                        <a:latin typeface="Times New Roman" panose="02020603050405020304" pitchFamily="18" charset="0"/>
                        <a:ea typeface="宋体" panose="02010600030101010101" pitchFamily="2" charset="-122"/>
                      </a:rPr>
                      <a:t>BO'</a:t>
                    </a:r>
                    <a:r>
                      <a:rPr lang="zh-CN" altLang="zh-CN" sz="2800">
                        <a:effectLst/>
                        <a:latin typeface="Times New Roman" panose="02020603050405020304" pitchFamily="18" charset="0"/>
                        <a:ea typeface="楷体" panose="02010609060101010101" pitchFamily="49" charset="-122"/>
                      </a:rPr>
                      <a:t>射到</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楷体" panose="02010609060101010101" pitchFamily="49" charset="-122"/>
                      </a:rPr>
                      <a:t>点；因为</a:t>
                    </a:r>
                    <a:r>
                      <a:rPr lang="en-US" altLang="zh-CN" sz="2800" i="1">
                        <a:effectLst/>
                        <a:latin typeface="Times New Roman" panose="02020603050405020304" pitchFamily="18" charset="0"/>
                        <a:ea typeface="宋体" panose="02010600030101010101" pitchFamily="2" charset="-122"/>
                      </a:rPr>
                      <a:t>OB</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OO'</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，所以根据几何关系可知</a:t>
                    </a:r>
                    <a:r>
                      <a:rPr lang="en-US" altLang="zh-CN" sz="2800" i="1">
                        <a:effectLst/>
                        <a:latin typeface="Times New Roman" panose="02020603050405020304" pitchFamily="18" charset="0"/>
                        <a:ea typeface="宋体" panose="02010600030101010101" pitchFamily="2" charset="-122"/>
                      </a:rPr>
                      <a:t>θ</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=30°</a:t>
                    </a:r>
                    <a:r>
                      <a:rPr lang="zh-CN" altLang="zh-CN" sz="2800">
                        <a:effectLst/>
                        <a:latin typeface="Times New Roman" panose="02020603050405020304" pitchFamily="18" charset="0"/>
                        <a:ea typeface="楷体" panose="02010609060101010101" pitchFamily="49" charset="-122"/>
                      </a:rPr>
                      <a:t>，介质对该单色光的</a:t>
                    </a:r>
                    <a:r>
                      <a:rPr lang="zh-CN" altLang="zh-CN" sz="2800" smtClean="0">
                        <a:effectLst/>
                        <a:latin typeface="Times New Roman" panose="02020603050405020304" pitchFamily="18" charset="0"/>
                        <a:ea typeface="楷体" panose="02010609060101010101" pitchFamily="49" charset="-122"/>
                      </a:rPr>
                      <a:t>折射率</a:t>
                    </a:r>
                    <a:r>
                      <a:rPr lang="en-US" altLang="zh-CN" sz="2800" i="1" smtClean="0">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1</m:t>
                                </m:r>
                              </m:sub>
                            </m:sSub>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2</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60°</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30°</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oMath>
                    </a14:m>
                    <a:endParaRPr lang="zh-CN" altLang="zh-CN" sz="105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1401713"/>
                    <a:ext cx="11412000" cy="5401287"/>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5" name="image209.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5526" y="621482"/>
              <a:ext cx="2376264" cy="2943829"/>
            </a:xfrm>
            <a:prstGeom prst="rect">
              <a:avLst/>
            </a:prstGeom>
            <a:noFill/>
            <a:ln>
              <a:noFill/>
            </a:ln>
          </p:spPr>
        </p:pic>
      </p:grpSp>
      <p:sp>
        <p:nvSpPr>
          <p:cNvPr id="26" name="圆角矩形 25">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4368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mc:AlternateContent xmlns:mc="http://schemas.openxmlformats.org/markup-compatibility/2006" xmlns:a14="http://schemas.microsoft.com/office/drawing/2010/main">
        <mc:Choice Requires="a14">
          <p:sp>
            <p:nvSpPr>
              <p:cNvPr id="3" name="矩形 2"/>
              <p:cNvSpPr/>
              <p:nvPr/>
            </p:nvSpPr>
            <p:spPr>
              <a:xfrm>
                <a:off x="334566" y="754715"/>
                <a:ext cx="8784976" cy="3061031"/>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若该单色光线从</a:t>
                </a:r>
                <a:r>
                  <a:rPr lang="en-US" altLang="zh-CN" sz="2800" i="1">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宋体" panose="02010600030101010101" pitchFamily="2" charset="-122"/>
                  </a:rPr>
                  <a:t>点沿</a:t>
                </a:r>
                <a:r>
                  <a:rPr lang="en-US" altLang="zh-CN" sz="2800" i="1">
                    <a:effectLst/>
                    <a:latin typeface="Times New Roman" panose="02020603050405020304" pitchFamily="18" charset="0"/>
                    <a:ea typeface="宋体" panose="02010600030101010101" pitchFamily="2" charset="-122"/>
                  </a:rPr>
                  <a:t>GE</a:t>
                </a:r>
                <a:r>
                  <a:rPr lang="zh-CN" altLang="zh-CN" sz="2800">
                    <a:effectLst/>
                    <a:latin typeface="Times New Roman" panose="02020603050405020304" pitchFamily="18" charset="0"/>
                    <a:ea typeface="宋体" panose="02010600030101010101" pitchFamily="2" charset="-122"/>
                  </a:rPr>
                  <a:t>方向垂直</a:t>
                </a:r>
                <a:r>
                  <a:rPr lang="en-US" altLang="zh-CN" sz="2800" i="1">
                    <a:effectLst/>
                    <a:latin typeface="Times New Roman" panose="02020603050405020304" pitchFamily="18" charset="0"/>
                    <a:ea typeface="宋体" panose="02010600030101010101" pitchFamily="2" charset="-122"/>
                  </a:rPr>
                  <a:t>AF</a:t>
                </a:r>
                <a:r>
                  <a:rPr lang="zh-CN" altLang="zh-CN" sz="2800">
                    <a:effectLst/>
                    <a:latin typeface="Times New Roman" panose="02020603050405020304" pitchFamily="18" charset="0"/>
                    <a:ea typeface="宋体" panose="02010600030101010101" pitchFamily="2" charset="-122"/>
                  </a:rPr>
                  <a:t>射入介质，并垂直</a:t>
                </a:r>
                <a:r>
                  <a:rPr lang="en-US" altLang="zh-CN" sz="2800" i="1">
                    <a:effectLst/>
                    <a:latin typeface="Times New Roman" panose="02020603050405020304" pitchFamily="18" charset="0"/>
                    <a:ea typeface="宋体" panose="02010600030101010101" pitchFamily="2" charset="-122"/>
                  </a:rPr>
                  <a:t>CH</a:t>
                </a:r>
                <a:r>
                  <a:rPr lang="zh-CN" altLang="zh-CN" sz="2800">
                    <a:effectLst/>
                    <a:latin typeface="Times New Roman" panose="02020603050405020304" pitchFamily="18" charset="0"/>
                    <a:ea typeface="宋体" panose="02010600030101010101" pitchFamily="2" charset="-122"/>
                  </a:rPr>
                  <a:t>射出，出射点在</a:t>
                </a:r>
                <a:r>
                  <a:rPr lang="en-US" altLang="zh-CN" sz="2800" i="1">
                    <a:effectLst/>
                    <a:latin typeface="Times New Roman" panose="02020603050405020304" pitchFamily="18" charset="0"/>
                    <a:ea typeface="宋体" panose="02010600030101010101" pitchFamily="2" charset="-122"/>
                  </a:rPr>
                  <a:t>GE</a:t>
                </a:r>
                <a:r>
                  <a:rPr lang="zh-CN" altLang="zh-CN" sz="2800">
                    <a:effectLst/>
                    <a:latin typeface="Times New Roman" panose="02020603050405020304" pitchFamily="18" charset="0"/>
                    <a:ea typeface="宋体" panose="02010600030101010101" pitchFamily="2" charset="-122"/>
                  </a:rPr>
                  <a:t>的延长线上，</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宋体" panose="02010600030101010101" pitchFamily="2" charset="-122"/>
                  </a:rPr>
                  <a:t>点在</a:t>
                </a:r>
                <a:r>
                  <a:rPr lang="en-US" altLang="zh-CN" sz="2800" i="1">
                    <a:effectLst/>
                    <a:latin typeface="Times New Roman" panose="02020603050405020304" pitchFamily="18" charset="0"/>
                    <a:ea typeface="宋体" panose="02010600030101010101" pitchFamily="2" charset="-122"/>
                  </a:rPr>
                  <a:t>OO'</a:t>
                </a:r>
                <a:r>
                  <a:rPr lang="zh-CN" altLang="zh-CN" sz="2800">
                    <a:effectLst/>
                    <a:latin typeface="Times New Roman" panose="02020603050405020304" pitchFamily="18" charset="0"/>
                    <a:ea typeface="宋体" panose="02010600030101010101" pitchFamily="2" charset="-122"/>
                  </a:rPr>
                  <a:t>上，</a:t>
                </a:r>
                <a:r>
                  <a:rPr lang="en-US" altLang="zh-CN" sz="2800" i="1">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宋体" panose="02010600030101010101" pitchFamily="2" charset="-122"/>
                  </a:rPr>
                  <a:t>两点间的距离为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，空气中的光速为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，求该光在介质中的传播时间</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34566" y="754715"/>
                <a:ext cx="8784976" cy="3061031"/>
              </a:xfrm>
              <a:prstGeom prst="rect">
                <a:avLst/>
              </a:prstGeom>
              <a:blipFill rotWithShape="0">
                <a:blip r:embed="rId8"/>
                <a:stretch>
                  <a:fillRect l="-1457" r="-1388" b="-2191"/>
                </a:stretch>
              </a:blipFill>
            </p:spPr>
            <p:txBody>
              <a:bodyPr/>
              <a:lstStyle/>
              <a:p>
                <a:r>
                  <a:rPr lang="zh-CN" altLang="en-US">
                    <a:noFill/>
                  </a:rPr>
                  <a:t> </a:t>
                </a:r>
              </a:p>
            </p:txBody>
          </p:sp>
        </mc:Fallback>
      </mc:AlternateContent>
      <p:pic>
        <p:nvPicPr>
          <p:cNvPr id="29" name="image208.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76800" y="937167"/>
            <a:ext cx="2407038" cy="2664296"/>
          </a:xfrm>
          <a:prstGeom prst="rect">
            <a:avLst/>
          </a:prstGeom>
          <a:noFill/>
          <a:ln>
            <a:noFill/>
          </a:ln>
        </p:spPr>
      </p:pic>
      <mc:AlternateContent xmlns:mc="http://schemas.openxmlformats.org/markup-compatibility/2006" xmlns:a14="http://schemas.microsoft.com/office/drawing/2010/main">
        <mc:Choice Requires="a14">
          <p:sp>
            <p:nvSpPr>
              <p:cNvPr id="30" name="矩形 29"/>
              <p:cNvSpPr/>
              <p:nvPr/>
            </p:nvSpPr>
            <p:spPr>
              <a:xfrm>
                <a:off x="334566" y="3889495"/>
                <a:ext cx="11449272" cy="1124475"/>
              </a:xfrm>
              <a:prstGeom prst="rect">
                <a:avLst/>
              </a:prstGeom>
            </p:spPr>
            <p:txBody>
              <a:bodyPr wrap="square">
                <a:spAutoFit/>
              </a:bodyPr>
              <a:lstStyle/>
              <a:p>
                <a:pPr>
                  <a:lnSpc>
                    <a:spcPct val="150000"/>
                  </a:lnSpc>
                  <a:spcAft>
                    <a:spcPts val="0"/>
                  </a:spcAft>
                  <a:tabLst>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smtClean="0">
                            <a:solidFill>
                              <a:srgbClr val="0070C0"/>
                            </a:solidFill>
                            <a:latin typeface="Cambria Math" panose="02040503050406030204" pitchFamily="18" charset="0"/>
                            <a:ea typeface="Cambria Math" panose="02040503050406030204" pitchFamily="18" charset="0"/>
                          </a:rPr>
                        </m:ctrlPr>
                      </m:fPr>
                      <m:num>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19</m:t>
                        </m:r>
                        <m:rad>
                          <m:radPr>
                            <m:degHide m:val="on"/>
                            <m:ctrlPr>
                              <a:rPr lang="zh-CN" altLang="zh-CN" sz="2800" i="1">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3</m:t>
                            </m:r>
                          </m:e>
                        </m:rad>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5</m:t>
                        </m:r>
                        <m:r>
                          <a:rPr lang="en-US" altLang="zh-CN" sz="2800"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𝑐</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30" name="矩形 29"/>
              <p:cNvSpPr>
                <a:spLocks noRot="1" noChangeAspect="1" noMove="1" noResize="1" noEditPoints="1" noAdjustHandles="1" noChangeArrowheads="1" noChangeShapeType="1" noTextEdit="1"/>
              </p:cNvSpPr>
              <p:nvPr/>
            </p:nvSpPr>
            <p:spPr>
              <a:xfrm>
                <a:off x="334566" y="3889495"/>
                <a:ext cx="11449272" cy="1124475"/>
              </a:xfrm>
              <a:prstGeom prst="rect">
                <a:avLst/>
              </a:prstGeom>
              <a:blipFill rotWithShape="0">
                <a:blip r:embed="rId10"/>
                <a:stretch>
                  <a:fillRect l="-1118"/>
                </a:stretch>
              </a:blipFill>
            </p:spPr>
            <p:txBody>
              <a:bodyPr/>
              <a:lstStyle/>
              <a:p>
                <a:r>
                  <a:rPr lang="zh-CN" altLang="en-US">
                    <a:noFill/>
                  </a:rPr>
                  <a:t> </a:t>
                </a:r>
              </a:p>
            </p:txBody>
          </p:sp>
        </mc:Fallback>
      </mc:AlternateContent>
      <p:sp>
        <p:nvSpPr>
          <p:cNvPr id="11" name="圆角矩形 10">
            <a:hlinkClick r:id="rId11"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6854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0" y="405458"/>
            <a:ext cx="12030446" cy="5680578"/>
            <a:chOff x="0" y="405458"/>
            <a:chExt cx="12030446" cy="5680578"/>
          </a:xfrm>
        </p:grpSpPr>
        <p:grpSp>
          <p:nvGrpSpPr>
            <p:cNvPr id="2" name="组合 1"/>
            <p:cNvGrpSpPr/>
            <p:nvPr/>
          </p:nvGrpSpPr>
          <p:grpSpPr>
            <a:xfrm>
              <a:off x="0" y="405458"/>
              <a:ext cx="8759502" cy="5680578"/>
              <a:chOff x="0" y="774110"/>
              <a:chExt cx="8759502" cy="5680578"/>
            </a:xfrm>
          </p:grpSpPr>
          <mc:AlternateContent xmlns:mc="http://schemas.openxmlformats.org/markup-compatibility/2006" xmlns:a14="http://schemas.microsoft.com/office/drawing/2010/main">
            <mc:Choice Requires="a14">
              <p:sp>
                <p:nvSpPr>
                  <p:cNvPr id="5" name="矩形 4"/>
                  <p:cNvSpPr/>
                  <p:nvPr/>
                </p:nvSpPr>
                <p:spPr>
                  <a:xfrm>
                    <a:off x="389255" y="1250315"/>
                    <a:ext cx="8370247" cy="5204373"/>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设光线射入圆柱体时的折射角为</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，根据光的折射定律可知</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45°</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e>
                        </m:rad>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=30°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，如图，根据几何关系可知光线射出圆柱体时的入射角</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=30°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，则法线与竖直方向的夹角</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=60°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，根据光的折射定律</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𝑟</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𝑖</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，解得光线射出圆柱体时的折射角</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=45°</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，光线从圆柱体内射出时，与竖直方向的夹角为</a:t>
                    </a:r>
                    <a:r>
                      <a:rPr lang="en-US" altLang="zh-CN" sz="2800" i="1">
                        <a:effectLst/>
                        <a:latin typeface="Times New Roman" panose="02020603050405020304" pitchFamily="18" charset="0"/>
                        <a:ea typeface="宋体" panose="02010600030101010101" pitchFamily="2" charset="-122"/>
                      </a:rPr>
                      <a:t>β</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α</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=15°</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89255" y="1250315"/>
                    <a:ext cx="8370247" cy="5204373"/>
                  </a:xfrm>
                  <a:prstGeom prst="rect">
                    <a:avLst/>
                  </a:prstGeom>
                  <a:blipFill rotWithShape="0">
                    <a:blip r:embed="rId2"/>
                    <a:stretch>
                      <a:fillRect l="-1529" r="-1457" b="-938"/>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1" name="image16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8959" y="1413570"/>
              <a:ext cx="3011487" cy="345638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3" name="组合 2"/>
          <p:cNvGrpSpPr/>
          <p:nvPr/>
        </p:nvGrpSpPr>
        <p:grpSpPr>
          <a:xfrm>
            <a:off x="0" y="564093"/>
            <a:ext cx="11801206" cy="5097949"/>
            <a:chOff x="0" y="279728"/>
            <a:chExt cx="11801206" cy="5097949"/>
          </a:xfrm>
        </p:grpSpPr>
        <p:grpSp>
          <p:nvGrpSpPr>
            <p:cNvPr id="11" name="组合 10"/>
            <p:cNvGrpSpPr/>
            <p:nvPr/>
          </p:nvGrpSpPr>
          <p:grpSpPr>
            <a:xfrm>
              <a:off x="0" y="279728"/>
              <a:ext cx="11801206" cy="5097949"/>
              <a:chOff x="0" y="916630"/>
              <a:chExt cx="11801206" cy="5097949"/>
            </a:xfrm>
          </p:grpSpPr>
          <mc:AlternateContent xmlns:mc="http://schemas.openxmlformats.org/markup-compatibility/2006" xmlns:a14="http://schemas.microsoft.com/office/drawing/2010/main">
            <mc:Choice Requires="a14">
              <p:sp>
                <p:nvSpPr>
                  <p:cNvPr id="12" name="矩形 11"/>
                  <p:cNvSpPr/>
                  <p:nvPr/>
                </p:nvSpPr>
                <p:spPr>
                  <a:xfrm>
                    <a:off x="389206" y="1401713"/>
                    <a:ext cx="11412000" cy="4612866"/>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若该单色光线从</a:t>
                    </a:r>
                    <a:r>
                      <a:rPr lang="en-US" altLang="zh-CN" sz="2800" i="1">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楷体" panose="02010609060101010101" pitchFamily="49" charset="-122"/>
                      </a:rPr>
                      <a:t>点沿</a:t>
                    </a:r>
                    <a:r>
                      <a:rPr lang="en-US" altLang="zh-CN" sz="2800" i="1">
                        <a:effectLst/>
                        <a:latin typeface="Times New Roman" panose="02020603050405020304" pitchFamily="18" charset="0"/>
                        <a:ea typeface="宋体" panose="02010600030101010101" pitchFamily="2" charset="-122"/>
                      </a:rPr>
                      <a:t>GE</a:t>
                    </a:r>
                    <a:r>
                      <a:rPr lang="zh-CN" altLang="zh-CN" sz="2800">
                        <a:effectLst/>
                        <a:latin typeface="Times New Roman" panose="02020603050405020304" pitchFamily="18" charset="0"/>
                        <a:ea typeface="楷体" panose="02010609060101010101" pitchFamily="49" charset="-122"/>
                      </a:rPr>
                      <a:t>方向垂直</a:t>
                    </a:r>
                    <a:r>
                      <a:rPr lang="en-US" altLang="zh-CN" sz="2800" i="1">
                        <a:effectLst/>
                        <a:latin typeface="Times New Roman" panose="02020603050405020304" pitchFamily="18" charset="0"/>
                        <a:ea typeface="宋体" panose="02010600030101010101" pitchFamily="2" charset="-122"/>
                      </a:rPr>
                      <a:t>AF</a:t>
                    </a:r>
                    <a:r>
                      <a:rPr lang="zh-CN" altLang="zh-CN" sz="2800">
                        <a:effectLst/>
                        <a:latin typeface="Times New Roman" panose="02020603050405020304" pitchFamily="18" charset="0"/>
                        <a:ea typeface="楷体" panose="02010609060101010101" pitchFamily="49" charset="-122"/>
                      </a:rPr>
                      <a:t>射入介质，第一次射出介质的点为</a:t>
                    </a:r>
                    <a:r>
                      <a:rPr lang="en-US" altLang="zh-CN" sz="2800" i="1">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rPr>
                      <a:t>，且</a:t>
                    </a:r>
                    <a:r>
                      <a:rPr lang="en-US" altLang="zh-CN" sz="2800" i="1">
                        <a:effectLst/>
                        <a:latin typeface="Times New Roman" panose="02020603050405020304" pitchFamily="18" charset="0"/>
                        <a:ea typeface="宋体" panose="02010600030101010101" pitchFamily="2" charset="-122"/>
                      </a:rPr>
                      <a:t>O'E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，可知</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r>
                              <a:rPr lang="en-US" altLang="zh-CN" sz="2800" i="1">
                                <a:effectLst/>
                                <a:latin typeface="Cambria Math" panose="02040503050406030204" pitchFamily="18" charset="0"/>
                                <a:ea typeface="宋体" panose="02010600030101010101" pitchFamily="2" charset="-122"/>
                              </a:rPr>
                              <m:t>𝑅</m:t>
                            </m:r>
                          </m:num>
                          <m:den>
                            <m:r>
                              <a:rPr lang="en-US" altLang="zh-CN" sz="2800" i="1">
                                <a:effectLst/>
                                <a:latin typeface="Cambria Math" panose="02040503050406030204" pitchFamily="18" charset="0"/>
                                <a:ea typeface="宋体" panose="02010600030101010101" pitchFamily="2" charset="-122"/>
                              </a:rPr>
                              <m:t>𝑅</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由于</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e>
                            </m:rad>
                          </m:num>
                          <m:den>
                            <m:r>
                              <a:rPr lang="en-US" altLang="zh-CN" sz="2800">
                                <a:effectLst/>
                                <a:latin typeface="Cambria Math" panose="02040503050406030204" pitchFamily="18" charset="0"/>
                                <a:ea typeface="宋体" panose="02010600030101010101" pitchFamily="2" charset="-122"/>
                              </a:rPr>
                              <m:t>2</m:t>
                            </m:r>
                          </m:den>
                        </m:f>
                      </m:oMath>
                    </a14:m>
                    <a:r>
                      <a:rPr lang="en-US" altLang="zh-CN" sz="2800">
                        <a:effectLst/>
                        <a:latin typeface="Times New Roman" panose="02020603050405020304" pitchFamily="18" charset="0"/>
                        <a:ea typeface="宋体" panose="02010600030101010101" pitchFamily="2" charset="-122"/>
                      </a:rPr>
                      <a:t>&gt;sin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𝑛</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3</m:t>
                                </m:r>
                              </m:e>
                            </m:rad>
                          </m:num>
                          <m:den>
                            <m:r>
                              <a:rPr lang="en-US" altLang="zh-CN" sz="2800">
                                <a:effectLst/>
                                <a:latin typeface="Cambria Math" panose="02040503050406030204" pitchFamily="18" charset="0"/>
                                <a:ea typeface="宋体" panose="02010600030101010101" pitchFamily="2" charset="-122"/>
                              </a:rPr>
                              <m:t>3</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所以光线在上表面</a:t>
                    </a:r>
                    <a:r>
                      <a:rPr lang="en-US" altLang="zh-CN" sz="2800" i="1">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rPr>
                      <a:t>点发生全反射，轨迹如图</a:t>
                    </a:r>
                    <a:r>
                      <a:rPr lang="zh-CN" altLang="zh-CN" sz="2800" smtClean="0">
                        <a:effectLst/>
                        <a:latin typeface="Times New Roman" panose="02020603050405020304" pitchFamily="18" charset="0"/>
                        <a:ea typeface="楷体" panose="02010609060101010101" pitchFamily="49" charset="-122"/>
                      </a:rPr>
                      <a:t>乙</a:t>
                    </a:r>
                    <a:endParaRPr lang="en-US" altLang="zh-CN" sz="2800" smtClean="0">
                      <a:effectLst/>
                      <a:latin typeface="Times New Roman" panose="02020603050405020304" pitchFamily="18" charset="0"/>
                      <a:ea typeface="楷体" panose="02010609060101010101" pitchFamily="49" charset="-122"/>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根据几何关系可知光在介质中传播的距离为</a:t>
                    </a:r>
                    <a:r>
                      <a:rPr lang="en-US" altLang="zh-CN" sz="2800" i="1">
                        <a:effectLst/>
                        <a:latin typeface="Times New Roman" panose="02020603050405020304" pitchFamily="18" charset="0"/>
                        <a:ea typeface="宋体" panose="02010600030101010101" pitchFamily="2" charset="-122"/>
                      </a:rPr>
                      <a:t>L</a:t>
                    </a:r>
                    <a:r>
                      <a:rPr lang="en-US" altLang="zh-CN" sz="28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GE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AF</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19</m:t>
                            </m:r>
                          </m:num>
                          <m:den>
                            <m:r>
                              <a:rPr lang="en-US" altLang="zh-CN" sz="2800">
                                <a:effectLst/>
                                <a:latin typeface="Cambria Math" panose="02040503050406030204" pitchFamily="18" charset="0"/>
                                <a:ea typeface="宋体" panose="02010600030101010101" pitchFamily="2" charset="-122"/>
                              </a:rPr>
                              <m:t>5</m:t>
                            </m:r>
                          </m:den>
                        </m:f>
                      </m:oMath>
                    </a14:m>
                    <a:r>
                      <a:rPr lang="en-US" altLang="zh-CN" sz="2800" i="1" smtClean="0">
                        <a:effectLst/>
                        <a:latin typeface="Times New Roman" panose="02020603050405020304" pitchFamily="18" charset="0"/>
                        <a:ea typeface="宋体" panose="02010600030101010101" pitchFamily="2" charset="-122"/>
                      </a:rPr>
                      <a:t>R</a:t>
                    </a:r>
                  </a:p>
                </p:txBody>
              </p:sp>
            </mc:Choice>
            <mc:Fallback xmlns="">
              <p:sp>
                <p:nvSpPr>
                  <p:cNvPr id="12" name="矩形 11"/>
                  <p:cNvSpPr>
                    <a:spLocks noRot="1" noChangeAspect="1" noMove="1" noResize="1" noEditPoints="1" noAdjustHandles="1" noChangeArrowheads="1" noChangeShapeType="1" noTextEdit="1"/>
                  </p:cNvSpPr>
                  <p:nvPr/>
                </p:nvSpPr>
                <p:spPr>
                  <a:xfrm>
                    <a:off x="389206" y="1401713"/>
                    <a:ext cx="11412000" cy="4612866"/>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6" name="image210.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3518" y="1413570"/>
              <a:ext cx="2729392" cy="2880320"/>
            </a:xfrm>
            <a:prstGeom prst="rect">
              <a:avLst/>
            </a:prstGeom>
            <a:noFill/>
            <a:ln>
              <a:noFill/>
            </a:ln>
          </p:spPr>
        </p:pic>
      </p:grpSp>
      <p:sp>
        <p:nvSpPr>
          <p:cNvPr id="25" name="圆角矩形 24">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512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3" name="组合 2"/>
          <p:cNvGrpSpPr/>
          <p:nvPr/>
        </p:nvGrpSpPr>
        <p:grpSpPr>
          <a:xfrm>
            <a:off x="0" y="880622"/>
            <a:ext cx="11801206" cy="3269252"/>
            <a:chOff x="0" y="279728"/>
            <a:chExt cx="11801206" cy="3269252"/>
          </a:xfrm>
        </p:grpSpPr>
        <p:grpSp>
          <p:nvGrpSpPr>
            <p:cNvPr id="11" name="组合 10"/>
            <p:cNvGrpSpPr/>
            <p:nvPr/>
          </p:nvGrpSpPr>
          <p:grpSpPr>
            <a:xfrm>
              <a:off x="0" y="279728"/>
              <a:ext cx="11801206" cy="2631761"/>
              <a:chOff x="0" y="916630"/>
              <a:chExt cx="11801206" cy="2631761"/>
            </a:xfrm>
          </p:grpSpPr>
          <mc:AlternateContent xmlns:mc="http://schemas.openxmlformats.org/markup-compatibility/2006" xmlns:a14="http://schemas.microsoft.com/office/drawing/2010/main">
            <mc:Choice Requires="a14">
              <p:sp>
                <p:nvSpPr>
                  <p:cNvPr id="12" name="矩形 11"/>
                  <p:cNvSpPr/>
                  <p:nvPr/>
                </p:nvSpPr>
                <p:spPr>
                  <a:xfrm>
                    <a:off x="389206" y="1401713"/>
                    <a:ext cx="11412000" cy="214667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光在介质中传播的速度为</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rPr>
                              <m:t>𝑐</m:t>
                            </m:r>
                          </m:num>
                          <m:den>
                            <m:r>
                              <a:rPr lang="en-US" altLang="zh-CN" sz="2800" i="1">
                                <a:latin typeface="Cambria Math" panose="02040503050406030204" pitchFamily="18" charset="0"/>
                                <a:ea typeface="宋体" panose="02010600030101010101" pitchFamily="2" charset="-122"/>
                              </a:rPr>
                              <m:t>𝑛</m:t>
                            </m:r>
                          </m:den>
                        </m:f>
                      </m:oMath>
                    </a14:m>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ad>
                              <m:radPr>
                                <m:degHide m:val="on"/>
                                <m:ctrlPr>
                                  <a:rPr lang="zh-CN" altLang="zh-CN" sz="2800" i="1">
                                    <a:latin typeface="Cambria Math" panose="02040503050406030204" pitchFamily="18" charset="0"/>
                                    <a:ea typeface="Cambria Math" panose="02040503050406030204" pitchFamily="18" charset="0"/>
                                  </a:rPr>
                                </m:ctrlPr>
                              </m:radPr>
                              <m:deg/>
                              <m:e>
                                <m:r>
                                  <a:rPr lang="en-US" altLang="zh-CN" sz="2800">
                                    <a:latin typeface="Cambria Math" panose="02040503050406030204" pitchFamily="18" charset="0"/>
                                    <a:ea typeface="宋体" panose="02010600030101010101" pitchFamily="2" charset="-122"/>
                                  </a:rPr>
                                  <m:t>3</m:t>
                                </m:r>
                              </m:e>
                            </m:rad>
                            <m:r>
                              <a:rPr lang="en-US" altLang="zh-CN" sz="2800" i="1">
                                <a:latin typeface="Cambria Math" panose="02040503050406030204" pitchFamily="18" charset="0"/>
                                <a:ea typeface="宋体" panose="02010600030101010101" pitchFamily="2" charset="-122"/>
                              </a:rPr>
                              <m:t>𝑐</m:t>
                            </m:r>
                          </m:num>
                          <m:den>
                            <m:r>
                              <a:rPr lang="en-US" altLang="zh-CN" sz="2800">
                                <a:latin typeface="Cambria Math" panose="02040503050406030204" pitchFamily="18" charset="0"/>
                                <a:ea typeface="宋体" panose="02010600030101010101" pitchFamily="2" charset="-122"/>
                              </a:rPr>
                              <m:t>3</m:t>
                            </m:r>
                          </m:den>
                        </m:f>
                      </m:oMath>
                    </a14:m>
                    <a:endParaRPr lang="zh-CN" altLang="zh-CN" sz="1100">
                      <a:latin typeface="Times New Roman" panose="02020603050405020304" pitchFamily="18" charset="0"/>
                      <a:ea typeface="宋体" panose="02010600030101010101" pitchFamily="2" charset="-122"/>
                    </a:endParaRPr>
                  </a:p>
                  <a:p>
                    <a:r>
                      <a:rPr lang="zh-CN" altLang="zh-CN" sz="2800">
                        <a:latin typeface="Times New Roman" panose="02020603050405020304" pitchFamily="18" charset="0"/>
                        <a:ea typeface="楷体" panose="02010609060101010101" pitchFamily="49" charset="-122"/>
                        <a:cs typeface="Times New Roman" panose="02020603050405020304" pitchFamily="18" charset="0"/>
                      </a:rPr>
                      <a:t>所以光在介质中的传播时间</a:t>
                    </a:r>
                    <a:r>
                      <a:rPr lang="en-US" altLang="zh-CN" sz="2800" i="1">
                        <a:latin typeface="Times New Roman" panose="02020603050405020304" pitchFamily="18" charset="0"/>
                        <a:ea typeface="宋体" panose="02010600030101010101" pitchFamily="2" charset="-122"/>
                      </a:rPr>
                      <a:t>t</a:t>
                    </a:r>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i="1">
                                <a:latin typeface="Cambria Math" panose="02040503050406030204" pitchFamily="18" charset="0"/>
                                <a:ea typeface="宋体" panose="02010600030101010101" pitchFamily="2" charset="-122"/>
                                <a:cs typeface="Times New Roman" panose="02020603050405020304" pitchFamily="18" charset="0"/>
                              </a:rPr>
                              <m:t>𝑣</m:t>
                            </m:r>
                          </m:den>
                        </m:f>
                      </m:oMath>
                    </a14:m>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宋体" panose="02010600030101010101" pitchFamily="2" charset="-122"/>
                                    <a:cs typeface="Times New Roman" panose="02020603050405020304" pitchFamily="18" charset="0"/>
                                  </a:rPr>
                                  <m:t>19</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5</m:t>
                                </m:r>
                              </m:den>
                            </m:f>
                            <m:r>
                              <a:rPr lang="en-US" altLang="zh-CN" sz="2800" i="1">
                                <a:latin typeface="Cambria Math" panose="02040503050406030204" pitchFamily="18" charset="0"/>
                                <a:ea typeface="宋体" panose="02010600030101010101" pitchFamily="2" charset="-122"/>
                                <a:cs typeface="Times New Roman" panose="02020603050405020304" pitchFamily="18" charset="0"/>
                              </a:rPr>
                              <m:t>𝑅</m:t>
                            </m:r>
                          </m:num>
                          <m:den>
                            <m:f>
                              <m:fPr>
                                <m:ctrlPr>
                                  <a:rPr lang="zh-CN" altLang="zh-CN" sz="2800" i="1">
                                    <a:latin typeface="Cambria Math" panose="02040503050406030204" pitchFamily="18" charset="0"/>
                                    <a:ea typeface="Cambria Math" panose="02040503050406030204" pitchFamily="18" charset="0"/>
                                  </a:rPr>
                                </m:ctrlPr>
                              </m:fPr>
                              <m:num>
                                <m:rad>
                                  <m:radPr>
                                    <m:degHide m:val="on"/>
                                    <m:ctrlPr>
                                      <a:rPr lang="zh-CN" altLang="zh-CN" sz="2800" i="1">
                                        <a:latin typeface="Cambria Math" panose="02040503050406030204" pitchFamily="18" charset="0"/>
                                        <a:ea typeface="Cambria Math" panose="02040503050406030204" pitchFamily="18" charset="0"/>
                                      </a:rPr>
                                    </m:ctrlPr>
                                  </m:radPr>
                                  <m:deg/>
                                  <m:e>
                                    <m:r>
                                      <a:rPr lang="en-US" altLang="zh-CN" sz="2800">
                                        <a:latin typeface="Cambria Math" panose="02040503050406030204" pitchFamily="18" charset="0"/>
                                        <a:ea typeface="宋体" panose="02010600030101010101" pitchFamily="2" charset="-122"/>
                                        <a:cs typeface="Times New Roman" panose="02020603050405020304" pitchFamily="18" charset="0"/>
                                      </a:rPr>
                                      <m:t>3</m:t>
                                    </m:r>
                                  </m:e>
                                </m:rad>
                                <m:r>
                                  <a:rPr lang="en-US" altLang="zh-CN" sz="2800" i="1">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3</m:t>
                                </m:r>
                              </m:den>
                            </m:f>
                          </m:den>
                        </m:f>
                      </m:oMath>
                    </a14:m>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宋体" panose="02010600030101010101" pitchFamily="2" charset="-122"/>
                                <a:cs typeface="Times New Roman" panose="02020603050405020304" pitchFamily="18" charset="0"/>
                              </a:rPr>
                              <m:t>19</m:t>
                            </m:r>
                            <m:rad>
                              <m:radPr>
                                <m:degHide m:val="on"/>
                                <m:ctrlPr>
                                  <a:rPr lang="zh-CN" altLang="zh-CN" sz="2800" i="1">
                                    <a:latin typeface="Cambria Math" panose="02040503050406030204" pitchFamily="18" charset="0"/>
                                    <a:ea typeface="Cambria Math" panose="02040503050406030204" pitchFamily="18" charset="0"/>
                                  </a:rPr>
                                </m:ctrlPr>
                              </m:radPr>
                              <m:deg/>
                              <m:e>
                                <m:r>
                                  <a:rPr lang="en-US" altLang="zh-CN" sz="2800">
                                    <a:latin typeface="Cambria Math" panose="02040503050406030204" pitchFamily="18" charset="0"/>
                                    <a:ea typeface="宋体" panose="02010600030101010101" pitchFamily="2" charset="-122"/>
                                    <a:cs typeface="Times New Roman" panose="02020603050405020304" pitchFamily="18" charset="0"/>
                                  </a:rPr>
                                  <m:t>3</m:t>
                                </m:r>
                              </m:e>
                            </m:rad>
                            <m:r>
                              <a:rPr lang="en-US" altLang="zh-CN" sz="2800" i="1">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5</m:t>
                            </m:r>
                            <m:r>
                              <a:rPr lang="en-US" altLang="zh-CN" sz="2800" i="1">
                                <a:latin typeface="Cambria Math" panose="02040503050406030204" pitchFamily="18" charset="0"/>
                                <a:ea typeface="宋体" panose="02010600030101010101" pitchFamily="2" charset="-122"/>
                                <a:cs typeface="Times New Roman" panose="02020603050405020304" pitchFamily="18" charset="0"/>
                              </a:rPr>
                              <m:t>𝑐</m:t>
                            </m:r>
                          </m:den>
                        </m:f>
                      </m:oMath>
                    </a14:m>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1401713"/>
                    <a:ext cx="11412000" cy="2146678"/>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6" name="image210.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668660"/>
              <a:ext cx="2729392" cy="2880320"/>
            </a:xfrm>
            <a:prstGeom prst="rect">
              <a:avLst/>
            </a:prstGeom>
            <a:noFill/>
            <a:ln>
              <a:noFill/>
            </a:ln>
          </p:spPr>
        </p:pic>
      </p:grpSp>
      <p:sp>
        <p:nvSpPr>
          <p:cNvPr id="25" name="矩形 24">
            <a:hlinkClick r:id="rId10"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
        <p:nvSpPr>
          <p:cNvPr id="28" name="圆角矩形 27">
            <a:hlinkClick r:id="rId11"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85167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p:cNvPicPr>
          <p:nvPr/>
        </p:nvPicPr>
        <p:blipFill>
          <a:blip r:embed="rId4">
            <a:extLst>
              <a:ext uri="{28A0092B-C50C-407E-A947-70E740481C1C}">
                <a14:useLocalDpi xmlns:a14="http://schemas.microsoft.com/office/drawing/2010/main" val="0"/>
              </a:ext>
            </a:extLst>
          </a:blip>
          <a:stretch>
            <a:fillRect/>
          </a:stretch>
        </p:blipFill>
        <p:spPr>
          <a:xfrm>
            <a:off x="406" y="0"/>
            <a:ext cx="12189600" cy="6859588"/>
          </a:xfrm>
          <a:prstGeom prst="rect">
            <a:avLst/>
          </a:prstGeom>
        </p:spPr>
      </p:pic>
      <p:sp>
        <p:nvSpPr>
          <p:cNvPr id="12" name="矩形 11"/>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12"/>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4" name="矩形 13"/>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17"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18"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 name="矩形 1">
            <a:extLst>
              <a:ext uri="{FF2B5EF4-FFF2-40B4-BE49-F238E27FC236}">
                <a16:creationId xmlns="" xmlns:a16="http://schemas.microsoft.com/office/drawing/2014/main" id="{2729E2ED-E9F9-A6E3-6F25-69901AB9F5F3}"/>
              </a:ext>
            </a:extLst>
          </p:cNvPr>
          <p:cNvSpPr/>
          <p:nvPr/>
        </p:nvSpPr>
        <p:spPr>
          <a:xfrm>
            <a:off x="1098178" y="1988840"/>
            <a:ext cx="1900684" cy="461665"/>
          </a:xfrm>
          <a:prstGeom prst="rect">
            <a:avLst/>
          </a:prstGeom>
        </p:spPr>
        <p:txBody>
          <a:bodyPr wrap="square">
            <a:spAutoFit/>
          </a:bodyPr>
          <a:lstStyle/>
          <a:p>
            <a:pPr defTabSz="1218565">
              <a:defRPr/>
            </a:pPr>
            <a:r>
              <a:rPr lang="en-US" altLang="zh-CN" kern="100" smtClean="0">
                <a:solidFill>
                  <a:schemeClr val="tx1">
                    <a:lumMod val="65000"/>
                    <a:lumOff val="35000"/>
                  </a:schemeClr>
                </a:solidFill>
                <a:latin typeface="+mj-ea"/>
                <a:ea typeface="+mj-ea"/>
                <a:cs typeface="Times New Roman" panose="02020603050405020304" pitchFamily="18" charset="0"/>
              </a:rPr>
              <a:t>THANKS</a:t>
            </a:r>
            <a:endParaRPr lang="zh-CN" altLang="en-US" kern="100" dirty="0">
              <a:solidFill>
                <a:schemeClr val="tx1">
                  <a:lumMod val="65000"/>
                  <a:lumOff val="35000"/>
                </a:schemeClr>
              </a:solidFill>
              <a:latin typeface="+mj-ea"/>
              <a:ea typeface="+mj-ea"/>
              <a:cs typeface="Times New Roman" panose="02020603050405020304" pitchFamily="18" charset="0"/>
            </a:endParaRPr>
          </a:p>
        </p:txBody>
      </p:sp>
      <p:sp>
        <p:nvSpPr>
          <p:cNvPr id="3" name="矩形 12">
            <a:extLst>
              <a:ext uri="{FF2B5EF4-FFF2-40B4-BE49-F238E27FC236}">
                <a16:creationId xmlns="" xmlns:a16="http://schemas.microsoft.com/office/drawing/2014/main" id="{E144C6BE-2A73-2BB4-9AE6-386D5C16C730}"/>
              </a:ext>
            </a:extLst>
          </p:cNvPr>
          <p:cNvSpPr>
            <a:spLocks noChangeArrowheads="1"/>
          </p:cNvSpPr>
          <p:nvPr/>
        </p:nvSpPr>
        <p:spPr bwMode="auto">
          <a:xfrm>
            <a:off x="1055440" y="2547640"/>
            <a:ext cx="25194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4200" b="1">
                <a:solidFill>
                  <a:srgbClr val="000000"/>
                </a:solidFill>
                <a:latin typeface="微软雅黑" panose="020B0503020204020204" pitchFamily="34" charset="-122"/>
                <a:ea typeface="微软雅黑" panose="020B0503020204020204" pitchFamily="34" charset="-122"/>
              </a:rPr>
              <a:t>本课结束</a:t>
            </a:r>
            <a:endParaRPr lang="zh-CN" altLang="en-US" sz="4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7e13c01-5d0a-4e58-9645-bd58e556997f"/>
  <p:tag name="COMMONDATA" val="eyJoZGlkIjoiYjkwMzllMmViNzQxMDg0MThiZGZiMDg4ZDRmZjZhYm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4386</Words>
  <Application>Microsoft Office PowerPoint</Application>
  <PresentationFormat>自定义</PresentationFormat>
  <Paragraphs>935</Paragraphs>
  <Slides>92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92</vt:i4>
      </vt:variant>
    </vt:vector>
  </HeadingPairs>
  <TitlesOfParts>
    <vt:vector size="106" baseType="lpstr">
      <vt:lpstr>Helvetica Light</vt:lpstr>
      <vt:lpstr>NEU-BZ</vt:lpstr>
      <vt:lpstr>黑体</vt:lpstr>
      <vt:lpstr>华文细黑</vt:lpstr>
      <vt:lpstr>经典繁仿黑</vt:lpstr>
      <vt:lpstr>楷体</vt:lpstr>
      <vt:lpstr>宋体</vt:lpstr>
      <vt:lpstr>微软雅黑</vt:lpstr>
      <vt:lpstr>Arial</vt:lpstr>
      <vt:lpstr>Calibri</vt:lpstr>
      <vt:lpstr>Cambria Math</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www.xinjiaoyu.com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6596</cp:revision>
  <dcterms:created xsi:type="dcterms:W3CDTF">2014-11-27T01:03:00Z</dcterms:created>
  <dcterms:modified xsi:type="dcterms:W3CDTF">2025-10-08T00:43:20Z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C9FEF39D191140FD8B206FBD51AEBC12</vt:lpwstr>
  </property>
</Properties>
</file>